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libri (MS) Italics" panose="020B0604020202020204" charset="0"/>
      <p:regular r:id="rId30"/>
    </p:embeddedFont>
    <p:embeddedFont>
      <p:font typeface="Calibri (MS)" panose="020B0604020202020204" charset="0"/>
      <p:regular r:id="rId31"/>
    </p:embeddedFont>
    <p:embeddedFont>
      <p:font typeface="Calibri (MS) Bold" panose="020B0604020202020204" charset="0"/>
      <p:regular r:id="rId32"/>
    </p:embeddedFont>
    <p:embeddedFont>
      <p:font typeface="Calibri (MS) Light"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71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doi.org/10.1186/s12889-023-15586-y" TargetMode="External"/><Relationship Id="rId3" Type="http://schemas.openxmlformats.org/officeDocument/2006/relationships/hyperlink" Target="https://doi.org/10.1080/17437199.2020.1866638" TargetMode="External"/><Relationship Id="rId7" Type="http://schemas.openxmlformats.org/officeDocument/2006/relationships/hyperlink" Target="https://doi.org/10.4278/0890-1171-12.1.38" TargetMode="External"/><Relationship Id="rId2" Type="http://schemas.openxmlformats.org/officeDocument/2006/relationships/hyperlink" Target="https://doi.org/10.1186/1748-5908-6-42" TargetMode="External"/><Relationship Id="rId1" Type="http://schemas.openxmlformats.org/officeDocument/2006/relationships/slideLayout" Target="../slideLayouts/slideLayout7.xml"/><Relationship Id="rId6" Type="http://schemas.openxmlformats.org/officeDocument/2006/relationships/hyperlink" Target="https://doi.org/10.1093/abm/kaad069" TargetMode="External"/><Relationship Id="rId5" Type="http://schemas.openxmlformats.org/officeDocument/2006/relationships/hyperlink" Target="https://doi.org/10.1002/14651858.CD004492.pub4" TargetMode="External"/><Relationship Id="rId4" Type="http://schemas.openxmlformats.org/officeDocument/2006/relationships/hyperlink" Target="https://doi.org/10.1177/0145445502026002006" TargetMode="External"/><Relationship Id="rId9" Type="http://schemas.openxmlformats.org/officeDocument/2006/relationships/hyperlink" Target="https://doi.org/10.3389/fpsyg.2024.128007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6.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1.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grpSp>
        <p:nvGrpSpPr>
          <p:cNvPr id="2" name="Group 2"/>
          <p:cNvGrpSpPr/>
          <p:nvPr/>
        </p:nvGrpSpPr>
        <p:grpSpPr>
          <a:xfrm>
            <a:off x="6051957" y="532396"/>
            <a:ext cx="6184086" cy="2883071"/>
            <a:chOff x="0" y="0"/>
            <a:chExt cx="3470783" cy="1618107"/>
          </a:xfrm>
        </p:grpSpPr>
        <p:sp>
          <p:nvSpPr>
            <p:cNvPr id="3" name="Freeform 3"/>
            <p:cNvSpPr/>
            <p:nvPr/>
          </p:nvSpPr>
          <p:spPr>
            <a:xfrm>
              <a:off x="0" y="0"/>
              <a:ext cx="3470783" cy="1618107"/>
            </a:xfrm>
            <a:custGeom>
              <a:avLst/>
              <a:gdLst/>
              <a:ahLst/>
              <a:cxnLst/>
              <a:rect l="l" t="t" r="r" b="b"/>
              <a:pathLst>
                <a:path w="3470783" h="1618107">
                  <a:moveTo>
                    <a:pt x="0" y="0"/>
                  </a:moveTo>
                  <a:lnTo>
                    <a:pt x="3470783" y="0"/>
                  </a:lnTo>
                  <a:lnTo>
                    <a:pt x="3470783" y="1618107"/>
                  </a:lnTo>
                  <a:lnTo>
                    <a:pt x="0" y="1618107"/>
                  </a:lnTo>
                  <a:lnTo>
                    <a:pt x="0" y="0"/>
                  </a:lnTo>
                  <a:close/>
                </a:path>
              </a:pathLst>
            </a:custGeom>
            <a:blipFill>
              <a:blip r:embed="rId2"/>
              <a:stretch>
                <a:fillRect t="-21391" b="-21391"/>
              </a:stretch>
            </a:blipFill>
          </p:spPr>
        </p:sp>
      </p:grpSp>
      <p:sp>
        <p:nvSpPr>
          <p:cNvPr id="4" name="TextBox 4"/>
          <p:cNvSpPr txBox="1"/>
          <p:nvPr/>
        </p:nvSpPr>
        <p:spPr>
          <a:xfrm>
            <a:off x="1655534" y="4154255"/>
            <a:ext cx="14976932" cy="1397503"/>
          </a:xfrm>
          <a:prstGeom prst="rect">
            <a:avLst/>
          </a:prstGeom>
        </p:spPr>
        <p:txBody>
          <a:bodyPr lIns="0" tIns="0" rIns="0" bIns="0" rtlCol="0" anchor="t">
            <a:spAutoFit/>
          </a:bodyPr>
          <a:lstStyle/>
          <a:p>
            <a:pPr algn="ctr">
              <a:lnSpc>
                <a:spcPts val="7628"/>
              </a:lnSpc>
            </a:pPr>
            <a:r>
              <a:rPr lang="en-US" sz="6356" b="1">
                <a:solidFill>
                  <a:srgbClr val="403E3E"/>
                </a:solidFill>
                <a:latin typeface="Calibri (MS) Bold"/>
                <a:ea typeface="Calibri (MS) Bold"/>
                <a:cs typeface="Calibri (MS) Bold"/>
                <a:sym typeface="Calibri (MS) Bold"/>
              </a:rPr>
              <a:t> PGDiploma Multi-Modality Practitioner</a:t>
            </a:r>
          </a:p>
        </p:txBody>
      </p:sp>
      <p:sp>
        <p:nvSpPr>
          <p:cNvPr id="5" name="TextBox 5"/>
          <p:cNvSpPr txBox="1"/>
          <p:nvPr/>
        </p:nvSpPr>
        <p:spPr>
          <a:xfrm>
            <a:off x="2646456" y="5380307"/>
            <a:ext cx="13299987" cy="609563"/>
          </a:xfrm>
          <a:prstGeom prst="rect">
            <a:avLst/>
          </a:prstGeom>
        </p:spPr>
        <p:txBody>
          <a:bodyPr lIns="0" tIns="0" rIns="0" bIns="0" rtlCol="0" anchor="t">
            <a:spAutoFit/>
          </a:bodyPr>
          <a:lstStyle/>
          <a:p>
            <a:pPr algn="ctr">
              <a:lnSpc>
                <a:spcPts val="3481"/>
              </a:lnSpc>
            </a:pPr>
            <a:r>
              <a:rPr lang="en-US" sz="2901" b="1">
                <a:solidFill>
                  <a:srgbClr val="403E3E"/>
                </a:solidFill>
                <a:latin typeface="Calibri (MS) Bold"/>
                <a:ea typeface="Calibri (MS) Bold"/>
                <a:cs typeface="Calibri (MS) Bold"/>
                <a:sym typeface="Calibri (MS) Bold"/>
              </a:rPr>
              <a:t>Encouraging Healthy Behaviours Through Behaviour Change Presentation Assessment </a:t>
            </a:r>
          </a:p>
        </p:txBody>
      </p:sp>
      <p:sp>
        <p:nvSpPr>
          <p:cNvPr id="6" name="TextBox 6"/>
          <p:cNvSpPr txBox="1"/>
          <p:nvPr/>
        </p:nvSpPr>
        <p:spPr>
          <a:xfrm>
            <a:off x="12756420" y="8848799"/>
            <a:ext cx="4502880" cy="761851"/>
          </a:xfrm>
          <a:prstGeom prst="rect">
            <a:avLst/>
          </a:prstGeom>
        </p:spPr>
        <p:txBody>
          <a:bodyPr lIns="0" tIns="0" rIns="0" bIns="0" rtlCol="0" anchor="t">
            <a:spAutoFit/>
          </a:bodyPr>
          <a:lstStyle/>
          <a:p>
            <a:pPr algn="r">
              <a:lnSpc>
                <a:spcPts val="2819"/>
              </a:lnSpc>
            </a:pPr>
            <a:r>
              <a:rPr lang="en-US" sz="2349" i="1">
                <a:solidFill>
                  <a:srgbClr val="5B5959"/>
                </a:solidFill>
                <a:latin typeface="Calibri (MS) Italics"/>
                <a:ea typeface="Calibri (MS) Italics"/>
                <a:cs typeface="Calibri (MS) Italics"/>
                <a:sym typeface="Calibri (MS) Italics"/>
              </a:rPr>
              <a:t>Presented by: Candice Evans Davies</a:t>
            </a:r>
          </a:p>
          <a:p>
            <a:pPr algn="r">
              <a:lnSpc>
                <a:spcPts val="2819"/>
              </a:lnSpc>
            </a:pPr>
            <a:r>
              <a:rPr lang="en-US" sz="2349" i="1">
                <a:solidFill>
                  <a:srgbClr val="5B5959"/>
                </a:solidFill>
                <a:latin typeface="Calibri (MS) Italics"/>
                <a:ea typeface="Calibri (MS) Italics"/>
                <a:cs typeface="Calibri (MS) Italics"/>
                <a:sym typeface="Calibri (MS) Italics"/>
              </a:rPr>
              <a:t>Student number: @00609818</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grpSp>
        <p:nvGrpSpPr>
          <p:cNvPr id="2" name="Group 2"/>
          <p:cNvGrpSpPr/>
          <p:nvPr/>
        </p:nvGrpSpPr>
        <p:grpSpPr>
          <a:xfrm>
            <a:off x="5296260" y="203895"/>
            <a:ext cx="8487965" cy="1257300"/>
            <a:chOff x="0" y="0"/>
            <a:chExt cx="11317287" cy="1676400"/>
          </a:xfrm>
        </p:grpSpPr>
        <p:sp>
          <p:nvSpPr>
            <p:cNvPr id="3" name="Freeform 3"/>
            <p:cNvSpPr/>
            <p:nvPr/>
          </p:nvSpPr>
          <p:spPr>
            <a:xfrm>
              <a:off x="0" y="0"/>
              <a:ext cx="11317287" cy="1676400"/>
            </a:xfrm>
            <a:custGeom>
              <a:avLst/>
              <a:gdLst/>
              <a:ahLst/>
              <a:cxnLst/>
              <a:rect l="l" t="t" r="r" b="b"/>
              <a:pathLst>
                <a:path w="11317287" h="1676400">
                  <a:moveTo>
                    <a:pt x="0" y="0"/>
                  </a:moveTo>
                  <a:lnTo>
                    <a:pt x="11317287" y="0"/>
                  </a:lnTo>
                  <a:lnTo>
                    <a:pt x="11317287" y="1676400"/>
                  </a:lnTo>
                  <a:lnTo>
                    <a:pt x="0" y="1676400"/>
                  </a:lnTo>
                  <a:close/>
                </a:path>
              </a:pathLst>
            </a:custGeom>
            <a:solidFill>
              <a:srgbClr val="000000">
                <a:alpha val="0"/>
              </a:srgbClr>
            </a:solidFill>
          </p:spPr>
        </p:sp>
        <p:sp>
          <p:nvSpPr>
            <p:cNvPr id="4" name="TextBox 4"/>
            <p:cNvSpPr txBox="1"/>
            <p:nvPr/>
          </p:nvSpPr>
          <p:spPr>
            <a:xfrm>
              <a:off x="0" y="-76200"/>
              <a:ext cx="11317287" cy="1752600"/>
            </a:xfrm>
            <a:prstGeom prst="rect">
              <a:avLst/>
            </a:prstGeom>
          </p:spPr>
          <p:txBody>
            <a:bodyPr lIns="0" tIns="0" rIns="0" bIns="0" rtlCol="0" anchor="ctr"/>
            <a:lstStyle/>
            <a:p>
              <a:pPr algn="ctr">
                <a:lnSpc>
                  <a:spcPts val="5280"/>
                </a:lnSpc>
              </a:pPr>
              <a:r>
                <a:rPr lang="en-US" sz="4400" b="1">
                  <a:solidFill>
                    <a:srgbClr val="403E3E"/>
                  </a:solidFill>
                  <a:latin typeface="Calibri (MS) Bold"/>
                  <a:ea typeface="Calibri (MS) Bold"/>
                  <a:cs typeface="Calibri (MS) Bold"/>
                  <a:sym typeface="Calibri (MS) Bold"/>
                </a:rPr>
                <a:t>Potential Impact of Change </a:t>
              </a:r>
            </a:p>
          </p:txBody>
        </p:sp>
      </p:grpSp>
      <p:sp>
        <p:nvSpPr>
          <p:cNvPr id="5" name="TextBox 5"/>
          <p:cNvSpPr txBox="1"/>
          <p:nvPr/>
        </p:nvSpPr>
        <p:spPr>
          <a:xfrm>
            <a:off x="1028700" y="1493520"/>
            <a:ext cx="8199120" cy="7961998"/>
          </a:xfrm>
          <a:prstGeom prst="rect">
            <a:avLst/>
          </a:prstGeom>
        </p:spPr>
        <p:txBody>
          <a:bodyPr lIns="0" tIns="0" rIns="0" bIns="0" rtlCol="0" anchor="t">
            <a:spAutoFit/>
          </a:bodyPr>
          <a:lstStyle/>
          <a:p>
            <a:pPr algn="ctr">
              <a:lnSpc>
                <a:spcPts val="3480"/>
              </a:lnSpc>
            </a:pPr>
            <a:r>
              <a:rPr lang="en-US" sz="2898" b="1">
                <a:solidFill>
                  <a:srgbClr val="403E3E"/>
                </a:solidFill>
                <a:latin typeface="Calibri (MS) Bold"/>
                <a:ea typeface="Calibri (MS) Bold"/>
                <a:cs typeface="Calibri (MS) Bold"/>
                <a:sym typeface="Calibri (MS) Bold"/>
              </a:rPr>
              <a:t>Increasing MVPA</a:t>
            </a:r>
          </a:p>
          <a:p>
            <a:pPr algn="ctr">
              <a:lnSpc>
                <a:spcPts val="3494"/>
              </a:lnSpc>
            </a:pPr>
            <a:endParaRPr lang="en-US" sz="2898" b="1">
              <a:solidFill>
                <a:srgbClr val="403E3E"/>
              </a:solidFill>
              <a:latin typeface="Calibri (MS) Bold"/>
              <a:ea typeface="Calibri (MS) Bold"/>
              <a:cs typeface="Calibri (MS) Bold"/>
              <a:sym typeface="Calibri (MS) Bold"/>
            </a:endParaRPr>
          </a:p>
          <a:p>
            <a:pPr marL="627264" lvl="3" indent="-156816" algn="l">
              <a:lnSpc>
                <a:spcPts val="3120"/>
              </a:lnSpc>
              <a:buFont typeface="Arial"/>
              <a:buChar char="￭"/>
            </a:pPr>
            <a:r>
              <a:rPr lang="en-US" sz="2598">
                <a:solidFill>
                  <a:srgbClr val="403E3E"/>
                </a:solidFill>
                <a:latin typeface="Calibri (MS)"/>
                <a:ea typeface="Calibri (MS)"/>
                <a:cs typeface="Calibri (MS)"/>
                <a:sym typeface="Calibri (MS)"/>
              </a:rPr>
              <a:t>Will improve Cardiorespiratory Fitness (CRF): A 2014 meta-analysis on Fitness vs Fatness showed poor CRF to be a greater risk to all-cause mortality than weight and prediabeties. (Barry et al, 2014). </a:t>
            </a:r>
          </a:p>
          <a:p>
            <a:pPr marL="627264" lvl="3" indent="-156816" algn="l">
              <a:lnSpc>
                <a:spcPts val="3120"/>
              </a:lnSpc>
            </a:pPr>
            <a:endParaRPr lang="en-US" sz="2598">
              <a:solidFill>
                <a:srgbClr val="403E3E"/>
              </a:solidFill>
              <a:latin typeface="Calibri (MS)"/>
              <a:ea typeface="Calibri (MS)"/>
              <a:cs typeface="Calibri (MS)"/>
              <a:sym typeface="Calibri (MS)"/>
            </a:endParaRPr>
          </a:p>
          <a:p>
            <a:pPr marL="627264" lvl="3" indent="-156816" algn="l">
              <a:lnSpc>
                <a:spcPts val="3120"/>
              </a:lnSpc>
              <a:buFont typeface="Arial"/>
              <a:buChar char="￭"/>
            </a:pPr>
            <a:r>
              <a:rPr lang="en-US" sz="2598">
                <a:solidFill>
                  <a:srgbClr val="403E3E"/>
                </a:solidFill>
                <a:latin typeface="Calibri (MS)"/>
                <a:ea typeface="Calibri (MS)"/>
                <a:cs typeface="Calibri (MS)"/>
                <a:sym typeface="Calibri (MS)"/>
              </a:rPr>
              <a:t>With one 2018 study stating that changes in CRF significantly impacted all-cause mortality risk and suggested that improving fitness levels may be more beneficial for reducing mortality risk than focusing solely on weight loss. (Barry et al 2018). </a:t>
            </a:r>
          </a:p>
          <a:p>
            <a:pPr marL="627264" lvl="3" indent="-156816" algn="l">
              <a:lnSpc>
                <a:spcPts val="3120"/>
              </a:lnSpc>
            </a:pPr>
            <a:endParaRPr lang="en-US" sz="2598">
              <a:solidFill>
                <a:srgbClr val="403E3E"/>
              </a:solidFill>
              <a:latin typeface="Calibri (MS)"/>
              <a:ea typeface="Calibri (MS)"/>
              <a:cs typeface="Calibri (MS)"/>
              <a:sym typeface="Calibri (MS)"/>
            </a:endParaRPr>
          </a:p>
          <a:p>
            <a:pPr marL="627264" lvl="3" indent="-156816" algn="l">
              <a:lnSpc>
                <a:spcPts val="3120"/>
              </a:lnSpc>
              <a:buFont typeface="Arial"/>
              <a:buChar char="￭"/>
            </a:pPr>
            <a:r>
              <a:rPr lang="en-US" sz="2598">
                <a:solidFill>
                  <a:srgbClr val="403E3E"/>
                </a:solidFill>
                <a:latin typeface="Calibri (MS)"/>
                <a:ea typeface="Calibri (MS)"/>
                <a:cs typeface="Calibri (MS)"/>
                <a:sym typeface="Calibri (MS)"/>
              </a:rPr>
              <a:t>Additionally, this would reduce his sedentary time, which is important because higher sedentary time is associated with a significantly increased risk of all-cause mortality in people with prediabetes and diabetes, and Replacing the same amount with moderate-to-vigorous physical activity reduced mortality risk by 40%. (Zhu et al 2023). </a:t>
            </a:r>
          </a:p>
        </p:txBody>
      </p:sp>
      <p:sp>
        <p:nvSpPr>
          <p:cNvPr id="6" name="TextBox 6"/>
          <p:cNvSpPr txBox="1"/>
          <p:nvPr/>
        </p:nvSpPr>
        <p:spPr>
          <a:xfrm>
            <a:off x="9540242" y="1493520"/>
            <a:ext cx="7719058" cy="7571510"/>
          </a:xfrm>
          <a:prstGeom prst="rect">
            <a:avLst/>
          </a:prstGeom>
        </p:spPr>
        <p:txBody>
          <a:bodyPr lIns="0" tIns="0" rIns="0" bIns="0" rtlCol="0" anchor="t">
            <a:spAutoFit/>
          </a:bodyPr>
          <a:lstStyle/>
          <a:p>
            <a:pPr algn="ctr">
              <a:lnSpc>
                <a:spcPts val="3480"/>
              </a:lnSpc>
            </a:pPr>
            <a:r>
              <a:rPr lang="en-US" sz="2898" b="1">
                <a:solidFill>
                  <a:srgbClr val="403E3E"/>
                </a:solidFill>
                <a:latin typeface="Calibri (MS) Bold"/>
                <a:ea typeface="Calibri (MS) Bold"/>
                <a:cs typeface="Calibri (MS) Bold"/>
                <a:sym typeface="Calibri (MS) Bold"/>
              </a:rPr>
              <a:t>Increasing Fibre</a:t>
            </a:r>
          </a:p>
          <a:p>
            <a:pPr algn="ctr">
              <a:lnSpc>
                <a:spcPts val="3494"/>
              </a:lnSpc>
            </a:pPr>
            <a:endParaRPr lang="en-US" sz="2898" b="1">
              <a:solidFill>
                <a:srgbClr val="403E3E"/>
              </a:solidFill>
              <a:latin typeface="Calibri (MS) Bold"/>
              <a:ea typeface="Calibri (MS) Bold"/>
              <a:cs typeface="Calibri (MS) Bold"/>
              <a:sym typeface="Calibri (MS) Bold"/>
            </a:endParaRPr>
          </a:p>
          <a:p>
            <a:pPr marL="627264" lvl="3" indent="-156816" algn="l">
              <a:lnSpc>
                <a:spcPts val="3120"/>
              </a:lnSpc>
              <a:buFont typeface="Arial"/>
              <a:buChar char="￭"/>
            </a:pPr>
            <a:r>
              <a:rPr lang="en-US" sz="2598">
                <a:solidFill>
                  <a:srgbClr val="403E3E"/>
                </a:solidFill>
                <a:latin typeface="Calibri (MS)"/>
                <a:ea typeface="Calibri (MS)"/>
                <a:cs typeface="Calibri (MS)"/>
                <a:sym typeface="Calibri (MS)"/>
              </a:rPr>
              <a:t>Research shows that an increase in his dietary fibre could improve both glycaemic control and insulin sensitivity. (Mao et al 2021). </a:t>
            </a:r>
          </a:p>
          <a:p>
            <a:pPr marL="627264" lvl="3" indent="-156816" algn="l">
              <a:lnSpc>
                <a:spcPts val="3120"/>
              </a:lnSpc>
            </a:pPr>
            <a:endParaRPr lang="en-US" sz="2598">
              <a:solidFill>
                <a:srgbClr val="403E3E"/>
              </a:solidFill>
              <a:latin typeface="Calibri (MS)"/>
              <a:ea typeface="Calibri (MS)"/>
              <a:cs typeface="Calibri (MS)"/>
              <a:sym typeface="Calibri (MS)"/>
            </a:endParaRPr>
          </a:p>
          <a:p>
            <a:pPr marL="627264" lvl="3" indent="-156816" algn="l">
              <a:lnSpc>
                <a:spcPts val="3120"/>
              </a:lnSpc>
              <a:buFont typeface="Arial"/>
              <a:buChar char="￭"/>
            </a:pPr>
            <a:r>
              <a:rPr lang="en-US" sz="2598">
                <a:solidFill>
                  <a:srgbClr val="403E3E"/>
                </a:solidFill>
                <a:latin typeface="Calibri (MS)"/>
                <a:ea typeface="Calibri (MS)"/>
                <a:cs typeface="Calibri (MS)"/>
                <a:sym typeface="Calibri (MS)"/>
              </a:rPr>
              <a:t>Fiber supplementation or high-fibre diets have been found to consistently reduce daily calorie intake and promote weight loss. (Clark &amp; Slavin 2013).</a:t>
            </a:r>
          </a:p>
          <a:p>
            <a:pPr marL="627264" lvl="3" indent="-156816" algn="l">
              <a:lnSpc>
                <a:spcPts val="3120"/>
              </a:lnSpc>
            </a:pPr>
            <a:endParaRPr lang="en-US" sz="2598">
              <a:solidFill>
                <a:srgbClr val="403E3E"/>
              </a:solidFill>
              <a:latin typeface="Calibri (MS)"/>
              <a:ea typeface="Calibri (MS)"/>
              <a:cs typeface="Calibri (MS)"/>
              <a:sym typeface="Calibri (MS)"/>
            </a:endParaRPr>
          </a:p>
          <a:p>
            <a:pPr marL="627264" lvl="3" indent="-156816" algn="l">
              <a:lnSpc>
                <a:spcPts val="3120"/>
              </a:lnSpc>
              <a:buFont typeface="Arial"/>
              <a:buChar char="￭"/>
            </a:pPr>
            <a:r>
              <a:rPr lang="en-US" sz="2598">
                <a:solidFill>
                  <a:srgbClr val="403E3E"/>
                </a:solidFill>
                <a:latin typeface="Calibri (MS)"/>
                <a:ea typeface="Calibri (MS)"/>
                <a:cs typeface="Calibri (MS)"/>
                <a:sym typeface="Calibri (MS)"/>
              </a:rPr>
              <a:t>With research also indicating that diet changes have greater positive impact on improving prediabetes than exercises alone. (Knowler et al 2002). </a:t>
            </a:r>
          </a:p>
          <a:p>
            <a:pPr marL="627264" lvl="3" indent="-156816" algn="l">
              <a:lnSpc>
                <a:spcPts val="3120"/>
              </a:lnSpc>
            </a:pPr>
            <a:endParaRPr lang="en-US" sz="2598">
              <a:solidFill>
                <a:srgbClr val="403E3E"/>
              </a:solidFill>
              <a:latin typeface="Calibri (MS)"/>
              <a:ea typeface="Calibri (MS)"/>
              <a:cs typeface="Calibri (MS)"/>
              <a:sym typeface="Calibri (MS)"/>
            </a:endParaRPr>
          </a:p>
          <a:p>
            <a:pPr marL="627264" lvl="3" indent="-156816" algn="l">
              <a:lnSpc>
                <a:spcPts val="3120"/>
              </a:lnSpc>
              <a:buFont typeface="Arial"/>
              <a:buChar char="￭"/>
            </a:pPr>
            <a:r>
              <a:rPr lang="en-US" sz="2598">
                <a:solidFill>
                  <a:srgbClr val="403E3E"/>
                </a:solidFill>
                <a:latin typeface="Calibri (MS)"/>
                <a:ea typeface="Calibri (MS)"/>
                <a:cs typeface="Calibri (MS)"/>
                <a:sym typeface="Calibri (MS)"/>
              </a:rPr>
              <a:t>There is also some research to suggest that long term, individuals achieve greater adherence and meaningful changes in dietary patterns than with exercise interventions. (Lemstra et al 2016; Ashton et al 2019)</a:t>
            </a: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grpSp>
        <p:nvGrpSpPr>
          <p:cNvPr id="2" name="Group 2"/>
          <p:cNvGrpSpPr/>
          <p:nvPr/>
        </p:nvGrpSpPr>
        <p:grpSpPr>
          <a:xfrm>
            <a:off x="5296260" y="203895"/>
            <a:ext cx="8487965" cy="1257300"/>
            <a:chOff x="0" y="0"/>
            <a:chExt cx="11317287" cy="1676400"/>
          </a:xfrm>
        </p:grpSpPr>
        <p:sp>
          <p:nvSpPr>
            <p:cNvPr id="3" name="Freeform 3"/>
            <p:cNvSpPr/>
            <p:nvPr/>
          </p:nvSpPr>
          <p:spPr>
            <a:xfrm>
              <a:off x="0" y="0"/>
              <a:ext cx="11317287" cy="1676400"/>
            </a:xfrm>
            <a:custGeom>
              <a:avLst/>
              <a:gdLst/>
              <a:ahLst/>
              <a:cxnLst/>
              <a:rect l="l" t="t" r="r" b="b"/>
              <a:pathLst>
                <a:path w="11317287" h="1676400">
                  <a:moveTo>
                    <a:pt x="0" y="0"/>
                  </a:moveTo>
                  <a:lnTo>
                    <a:pt x="11317287" y="0"/>
                  </a:lnTo>
                  <a:lnTo>
                    <a:pt x="11317287" y="1676400"/>
                  </a:lnTo>
                  <a:lnTo>
                    <a:pt x="0" y="1676400"/>
                  </a:lnTo>
                  <a:close/>
                </a:path>
              </a:pathLst>
            </a:custGeom>
            <a:solidFill>
              <a:srgbClr val="000000">
                <a:alpha val="0"/>
              </a:srgbClr>
            </a:solidFill>
          </p:spPr>
        </p:sp>
        <p:sp>
          <p:nvSpPr>
            <p:cNvPr id="4" name="TextBox 4"/>
            <p:cNvSpPr txBox="1"/>
            <p:nvPr/>
          </p:nvSpPr>
          <p:spPr>
            <a:xfrm>
              <a:off x="0" y="-76200"/>
              <a:ext cx="11317287" cy="1752600"/>
            </a:xfrm>
            <a:prstGeom prst="rect">
              <a:avLst/>
            </a:prstGeom>
          </p:spPr>
          <p:txBody>
            <a:bodyPr lIns="0" tIns="0" rIns="0" bIns="0" rtlCol="0" anchor="ctr"/>
            <a:lstStyle/>
            <a:p>
              <a:pPr algn="ctr">
                <a:lnSpc>
                  <a:spcPts val="5280"/>
                </a:lnSpc>
              </a:pPr>
              <a:r>
                <a:rPr lang="en-US" sz="4400" b="1">
                  <a:solidFill>
                    <a:srgbClr val="403E3E"/>
                  </a:solidFill>
                  <a:latin typeface="Calibri (MS) Bold"/>
                  <a:ea typeface="Calibri (MS) Bold"/>
                  <a:cs typeface="Calibri (MS) Bold"/>
                  <a:sym typeface="Calibri (MS) Bold"/>
                </a:rPr>
                <a:t>Feasibility of change</a:t>
              </a:r>
            </a:p>
          </p:txBody>
        </p:sp>
      </p:grpSp>
      <p:sp>
        <p:nvSpPr>
          <p:cNvPr id="5" name="TextBox 5"/>
          <p:cNvSpPr txBox="1"/>
          <p:nvPr/>
        </p:nvSpPr>
        <p:spPr>
          <a:xfrm>
            <a:off x="1028700" y="1483995"/>
            <a:ext cx="7763550" cy="7945100"/>
          </a:xfrm>
          <a:prstGeom prst="rect">
            <a:avLst/>
          </a:prstGeom>
        </p:spPr>
        <p:txBody>
          <a:bodyPr lIns="0" tIns="0" rIns="0" bIns="0" rtlCol="0" anchor="t">
            <a:spAutoFit/>
          </a:bodyPr>
          <a:lstStyle/>
          <a:p>
            <a:pPr algn="ctr">
              <a:lnSpc>
                <a:spcPts val="3600"/>
              </a:lnSpc>
            </a:pPr>
            <a:r>
              <a:rPr lang="en-US" sz="2998" b="1">
                <a:solidFill>
                  <a:srgbClr val="403E3E"/>
                </a:solidFill>
                <a:latin typeface="Calibri (MS) Bold"/>
                <a:ea typeface="Calibri (MS) Bold"/>
                <a:cs typeface="Calibri (MS) Bold"/>
                <a:sym typeface="Calibri (MS) Bold"/>
              </a:rPr>
              <a:t>Increasing MVPA</a:t>
            </a:r>
          </a:p>
          <a:p>
            <a:pPr algn="ctr">
              <a:lnSpc>
                <a:spcPts val="3628"/>
              </a:lnSpc>
            </a:pPr>
            <a:endParaRPr lang="en-US" sz="2998" b="1">
              <a:solidFill>
                <a:srgbClr val="403E3E"/>
              </a:solidFill>
              <a:latin typeface="Calibri (MS) Bold"/>
              <a:ea typeface="Calibri (MS) Bold"/>
              <a:cs typeface="Calibri (MS) Bold"/>
              <a:sym typeface="Calibri (MS) Bold"/>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A randomized trial assessing the feasibility of two advice-based interventions in obese inactive adults found that that short-term increases in MVPA are feasible with advice-based intervention. (Overgaard et al 2018). </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While a 2019 Meta-analysis showed that mediators (psychosocial factors like self-efficacy, intentions) can limit likelihood of change. Thus, just organising an intervention is not enough. (Rhodes et al, 2021).</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A 2023 qualitative systematic review of the literature found many common barriers (e.g., time constraints, environment, motivation) to negatively impact improvement in MVPA. (Deslippe et al 2023). </a:t>
            </a:r>
          </a:p>
        </p:txBody>
      </p:sp>
      <p:sp>
        <p:nvSpPr>
          <p:cNvPr id="6" name="TextBox 6"/>
          <p:cNvSpPr txBox="1"/>
          <p:nvPr/>
        </p:nvSpPr>
        <p:spPr>
          <a:xfrm>
            <a:off x="9540242" y="1483995"/>
            <a:ext cx="7719058" cy="7535451"/>
          </a:xfrm>
          <a:prstGeom prst="rect">
            <a:avLst/>
          </a:prstGeom>
        </p:spPr>
        <p:txBody>
          <a:bodyPr lIns="0" tIns="0" rIns="0" bIns="0" rtlCol="0" anchor="t">
            <a:spAutoFit/>
          </a:bodyPr>
          <a:lstStyle/>
          <a:p>
            <a:pPr algn="ctr">
              <a:lnSpc>
                <a:spcPts val="3600"/>
              </a:lnSpc>
            </a:pPr>
            <a:r>
              <a:rPr lang="en-US" sz="2998" b="1">
                <a:solidFill>
                  <a:srgbClr val="403E3E"/>
                </a:solidFill>
                <a:latin typeface="Calibri (MS) Bold"/>
                <a:ea typeface="Calibri (MS) Bold"/>
                <a:cs typeface="Calibri (MS) Bold"/>
                <a:sym typeface="Calibri (MS) Bold"/>
              </a:rPr>
              <a:t>Increasing Fibre</a:t>
            </a:r>
          </a:p>
          <a:p>
            <a:pPr algn="ctr">
              <a:lnSpc>
                <a:spcPts val="3628"/>
              </a:lnSpc>
            </a:pPr>
            <a:endParaRPr lang="en-US" sz="2998" b="1">
              <a:solidFill>
                <a:srgbClr val="403E3E"/>
              </a:solidFill>
              <a:latin typeface="Calibri (MS) Bold"/>
              <a:ea typeface="Calibri (MS) Bold"/>
              <a:cs typeface="Calibri (MS) Bold"/>
              <a:sym typeface="Calibri (MS) Bold"/>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A 2022 randomized controlled trial showed good acceptance of fibre-enriched foods; with minimal negative feedback about taste. (Brandl et al, 2022).</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In a Short-term effect of additional daily dietary fibre intake on appetite, it was found participants reported improved fullness and acceptability was high. (Borkoles et al 2022). </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A 2020 paper on increasing dietary fibre intake in healthy adults using personalised dietary advice compared with general advice, indicated that personalised digital advice is feasible and better accepted than generic advice for increasing fibre intake in healthy adults. (Rijnaarts et al 2021). </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grpSp>
        <p:nvGrpSpPr>
          <p:cNvPr id="2" name="Group 2"/>
          <p:cNvGrpSpPr/>
          <p:nvPr/>
        </p:nvGrpSpPr>
        <p:grpSpPr>
          <a:xfrm>
            <a:off x="5296260" y="203895"/>
            <a:ext cx="8487965" cy="1257300"/>
            <a:chOff x="0" y="0"/>
            <a:chExt cx="11317287" cy="1676400"/>
          </a:xfrm>
        </p:grpSpPr>
        <p:sp>
          <p:nvSpPr>
            <p:cNvPr id="3" name="Freeform 3"/>
            <p:cNvSpPr/>
            <p:nvPr/>
          </p:nvSpPr>
          <p:spPr>
            <a:xfrm>
              <a:off x="0" y="0"/>
              <a:ext cx="11317287" cy="1676400"/>
            </a:xfrm>
            <a:custGeom>
              <a:avLst/>
              <a:gdLst/>
              <a:ahLst/>
              <a:cxnLst/>
              <a:rect l="l" t="t" r="r" b="b"/>
              <a:pathLst>
                <a:path w="11317287" h="1676400">
                  <a:moveTo>
                    <a:pt x="0" y="0"/>
                  </a:moveTo>
                  <a:lnTo>
                    <a:pt x="11317287" y="0"/>
                  </a:lnTo>
                  <a:lnTo>
                    <a:pt x="11317287" y="1676400"/>
                  </a:lnTo>
                  <a:lnTo>
                    <a:pt x="0" y="1676400"/>
                  </a:lnTo>
                  <a:close/>
                </a:path>
              </a:pathLst>
            </a:custGeom>
            <a:solidFill>
              <a:srgbClr val="000000">
                <a:alpha val="0"/>
              </a:srgbClr>
            </a:solidFill>
          </p:spPr>
        </p:sp>
        <p:sp>
          <p:nvSpPr>
            <p:cNvPr id="4" name="TextBox 4"/>
            <p:cNvSpPr txBox="1"/>
            <p:nvPr/>
          </p:nvSpPr>
          <p:spPr>
            <a:xfrm>
              <a:off x="0" y="-76200"/>
              <a:ext cx="11317287" cy="1752600"/>
            </a:xfrm>
            <a:prstGeom prst="rect">
              <a:avLst/>
            </a:prstGeom>
          </p:spPr>
          <p:txBody>
            <a:bodyPr lIns="0" tIns="0" rIns="0" bIns="0" rtlCol="0" anchor="ctr"/>
            <a:lstStyle/>
            <a:p>
              <a:pPr algn="ctr">
                <a:lnSpc>
                  <a:spcPts val="5280"/>
                </a:lnSpc>
              </a:pPr>
              <a:r>
                <a:rPr lang="en-US" sz="4400" b="1">
                  <a:solidFill>
                    <a:srgbClr val="403E3E"/>
                  </a:solidFill>
                  <a:latin typeface="Calibri (MS) Bold"/>
                  <a:ea typeface="Calibri (MS) Bold"/>
                  <a:cs typeface="Calibri (MS) Bold"/>
                  <a:sym typeface="Calibri (MS) Bold"/>
                </a:rPr>
                <a:t>Spillover Score</a:t>
              </a:r>
            </a:p>
          </p:txBody>
        </p:sp>
      </p:grpSp>
      <p:sp>
        <p:nvSpPr>
          <p:cNvPr id="5" name="TextBox 5"/>
          <p:cNvSpPr txBox="1"/>
          <p:nvPr/>
        </p:nvSpPr>
        <p:spPr>
          <a:xfrm>
            <a:off x="1028700" y="1483995"/>
            <a:ext cx="7763550" cy="8354749"/>
          </a:xfrm>
          <a:prstGeom prst="rect">
            <a:avLst/>
          </a:prstGeom>
        </p:spPr>
        <p:txBody>
          <a:bodyPr lIns="0" tIns="0" rIns="0" bIns="0" rtlCol="0" anchor="t">
            <a:spAutoFit/>
          </a:bodyPr>
          <a:lstStyle/>
          <a:p>
            <a:pPr algn="ctr">
              <a:lnSpc>
                <a:spcPts val="3600"/>
              </a:lnSpc>
            </a:pPr>
            <a:r>
              <a:rPr lang="en-US" sz="2998" b="1">
                <a:solidFill>
                  <a:srgbClr val="403E3E"/>
                </a:solidFill>
                <a:latin typeface="Calibri (MS) Bold"/>
                <a:ea typeface="Calibri (MS) Bold"/>
                <a:cs typeface="Calibri (MS) Bold"/>
                <a:sym typeface="Calibri (MS) Bold"/>
              </a:rPr>
              <a:t>Increasing MVPA</a:t>
            </a:r>
          </a:p>
          <a:p>
            <a:pPr algn="ctr">
              <a:lnSpc>
                <a:spcPts val="3628"/>
              </a:lnSpc>
            </a:pPr>
            <a:endParaRPr lang="en-US" sz="2998" b="1">
              <a:solidFill>
                <a:srgbClr val="403E3E"/>
              </a:solidFill>
              <a:latin typeface="Calibri (MS) Bold"/>
              <a:ea typeface="Calibri (MS) Bold"/>
              <a:cs typeface="Calibri (MS) Bold"/>
              <a:sym typeface="Calibri (MS) Bold"/>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As noted previously, I’m proving MVPA will improve overall physical health, including CRF, which will improve life expectancy. (Hupin et al 2015). </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A 2022 meta-analysis found that meeting recommended levels of physical activity was associated with a ~22% reduced risk of incident depression in adults. (Pearce et al 2022). </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A 2025 meta‑meta‑analysis indicated to the effectiveness of exercise for improving cognition, memory and executive function. (Singh et al 2025). </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In one 2013 review it was found that participation in sport or physical activity offers social-health benefits (e.g., increased social interaction, networks, sense of belonging). (Eime et al 2013).</a:t>
            </a:r>
          </a:p>
        </p:txBody>
      </p:sp>
      <p:sp>
        <p:nvSpPr>
          <p:cNvPr id="6" name="TextBox 6"/>
          <p:cNvSpPr txBox="1"/>
          <p:nvPr/>
        </p:nvSpPr>
        <p:spPr>
          <a:xfrm>
            <a:off x="9540242" y="1483995"/>
            <a:ext cx="7719058" cy="7945100"/>
          </a:xfrm>
          <a:prstGeom prst="rect">
            <a:avLst/>
          </a:prstGeom>
        </p:spPr>
        <p:txBody>
          <a:bodyPr lIns="0" tIns="0" rIns="0" bIns="0" rtlCol="0" anchor="t">
            <a:spAutoFit/>
          </a:bodyPr>
          <a:lstStyle/>
          <a:p>
            <a:pPr algn="ctr">
              <a:lnSpc>
                <a:spcPts val="3600"/>
              </a:lnSpc>
            </a:pPr>
            <a:r>
              <a:rPr lang="en-US" sz="2998" b="1">
                <a:solidFill>
                  <a:srgbClr val="403E3E"/>
                </a:solidFill>
                <a:latin typeface="Calibri (MS) Bold"/>
                <a:ea typeface="Calibri (MS) Bold"/>
                <a:cs typeface="Calibri (MS) Bold"/>
                <a:sym typeface="Calibri (MS) Bold"/>
              </a:rPr>
              <a:t>Increasing Fibre</a:t>
            </a:r>
          </a:p>
          <a:p>
            <a:pPr algn="ctr">
              <a:lnSpc>
                <a:spcPts val="3628"/>
              </a:lnSpc>
            </a:pPr>
            <a:endParaRPr lang="en-US" sz="2998" b="1">
              <a:solidFill>
                <a:srgbClr val="403E3E"/>
              </a:solidFill>
              <a:latin typeface="Calibri (MS) Bold"/>
              <a:ea typeface="Calibri (MS) Bold"/>
              <a:cs typeface="Calibri (MS) Bold"/>
              <a:sym typeface="Calibri (MS) Bold"/>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A 2022 meta-analysis Found that increased dietary fibre intake was associated with reduced premature mortality. (Reynolds et al, 2022). </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A 2024 review summarises evidence that higher fiber intake is associated with lower risk of cardiovascular disease (CVD), type 2 diabetes, obesity, colon cancer, and systemic inflammation. (Alahmari, 2024).</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One paper found that higher fibre intake was associated with lower odds of depression in adults. (Saghafian et al, 2023). </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In a study of older adults, higher dietary fibre intake correlated with better cognitive function. (Yan et al, 2025). </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grpSp>
        <p:nvGrpSpPr>
          <p:cNvPr id="2" name="Group 2"/>
          <p:cNvGrpSpPr/>
          <p:nvPr/>
        </p:nvGrpSpPr>
        <p:grpSpPr>
          <a:xfrm>
            <a:off x="5296260" y="203895"/>
            <a:ext cx="8487965" cy="1257300"/>
            <a:chOff x="0" y="0"/>
            <a:chExt cx="11317287" cy="1676400"/>
          </a:xfrm>
        </p:grpSpPr>
        <p:sp>
          <p:nvSpPr>
            <p:cNvPr id="3" name="Freeform 3"/>
            <p:cNvSpPr/>
            <p:nvPr/>
          </p:nvSpPr>
          <p:spPr>
            <a:xfrm>
              <a:off x="0" y="0"/>
              <a:ext cx="11317287" cy="1676400"/>
            </a:xfrm>
            <a:custGeom>
              <a:avLst/>
              <a:gdLst/>
              <a:ahLst/>
              <a:cxnLst/>
              <a:rect l="l" t="t" r="r" b="b"/>
              <a:pathLst>
                <a:path w="11317287" h="1676400">
                  <a:moveTo>
                    <a:pt x="0" y="0"/>
                  </a:moveTo>
                  <a:lnTo>
                    <a:pt x="11317287" y="0"/>
                  </a:lnTo>
                  <a:lnTo>
                    <a:pt x="11317287" y="1676400"/>
                  </a:lnTo>
                  <a:lnTo>
                    <a:pt x="0" y="1676400"/>
                  </a:lnTo>
                  <a:close/>
                </a:path>
              </a:pathLst>
            </a:custGeom>
            <a:solidFill>
              <a:srgbClr val="000000">
                <a:alpha val="0"/>
              </a:srgbClr>
            </a:solidFill>
          </p:spPr>
        </p:sp>
        <p:sp>
          <p:nvSpPr>
            <p:cNvPr id="4" name="TextBox 4"/>
            <p:cNvSpPr txBox="1"/>
            <p:nvPr/>
          </p:nvSpPr>
          <p:spPr>
            <a:xfrm>
              <a:off x="0" y="-76200"/>
              <a:ext cx="11317287" cy="1752600"/>
            </a:xfrm>
            <a:prstGeom prst="rect">
              <a:avLst/>
            </a:prstGeom>
          </p:spPr>
          <p:txBody>
            <a:bodyPr lIns="0" tIns="0" rIns="0" bIns="0" rtlCol="0" anchor="ctr"/>
            <a:lstStyle/>
            <a:p>
              <a:pPr algn="ctr">
                <a:lnSpc>
                  <a:spcPts val="5280"/>
                </a:lnSpc>
              </a:pPr>
              <a:r>
                <a:rPr lang="en-US" sz="4400" b="1">
                  <a:solidFill>
                    <a:srgbClr val="403E3E"/>
                  </a:solidFill>
                  <a:latin typeface="Calibri (MS) Bold"/>
                  <a:ea typeface="Calibri (MS) Bold"/>
                  <a:cs typeface="Calibri (MS) Bold"/>
                  <a:sym typeface="Calibri (MS) Bold"/>
                </a:rPr>
                <a:t>Ease of Measurement</a:t>
              </a:r>
            </a:p>
          </p:txBody>
        </p:sp>
      </p:grpSp>
      <p:sp>
        <p:nvSpPr>
          <p:cNvPr id="5" name="TextBox 5"/>
          <p:cNvSpPr txBox="1"/>
          <p:nvPr/>
        </p:nvSpPr>
        <p:spPr>
          <a:xfrm>
            <a:off x="1028700" y="1483995"/>
            <a:ext cx="7763550" cy="7125801"/>
          </a:xfrm>
          <a:prstGeom prst="rect">
            <a:avLst/>
          </a:prstGeom>
        </p:spPr>
        <p:txBody>
          <a:bodyPr lIns="0" tIns="0" rIns="0" bIns="0" rtlCol="0" anchor="t">
            <a:spAutoFit/>
          </a:bodyPr>
          <a:lstStyle/>
          <a:p>
            <a:pPr algn="ctr">
              <a:lnSpc>
                <a:spcPts val="3600"/>
              </a:lnSpc>
            </a:pPr>
            <a:r>
              <a:rPr lang="en-US" sz="2998" b="1">
                <a:solidFill>
                  <a:srgbClr val="403E3E"/>
                </a:solidFill>
                <a:latin typeface="Calibri (MS) Bold"/>
                <a:ea typeface="Calibri (MS) Bold"/>
                <a:cs typeface="Calibri (MS) Bold"/>
                <a:sym typeface="Calibri (MS) Bold"/>
              </a:rPr>
              <a:t>Increasing MVPA</a:t>
            </a:r>
          </a:p>
          <a:p>
            <a:pPr algn="ctr">
              <a:lnSpc>
                <a:spcPts val="3628"/>
              </a:lnSpc>
            </a:pPr>
            <a:endParaRPr lang="en-US" sz="2998" b="1">
              <a:solidFill>
                <a:srgbClr val="403E3E"/>
              </a:solidFill>
              <a:latin typeface="Calibri (MS) Bold"/>
              <a:ea typeface="Calibri (MS) Bold"/>
              <a:cs typeface="Calibri (MS) Bold"/>
              <a:sym typeface="Calibri (MS) Bold"/>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A study found that four consumer-level devices (smartwatches/activity trackers) showed good validity for step count but only moderate to low validity for measuring MVPA minutes. (Degroote et al, 2018)</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The International Physical Activity Questionnaire (IPAQ) is a validated method of recording MVPA in the UK. (Cleland et al, 2018). </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b="1">
                <a:solidFill>
                  <a:srgbClr val="403E3E"/>
                </a:solidFill>
                <a:latin typeface="Calibri (MS) Bold"/>
                <a:ea typeface="Calibri (MS) Bold"/>
                <a:cs typeface="Calibri (MS) Bold"/>
                <a:sym typeface="Calibri (MS) Bold"/>
              </a:rPr>
              <a:t>Some considerations for Dan:</a:t>
            </a:r>
            <a:r>
              <a:rPr lang="en-US" sz="2698">
                <a:solidFill>
                  <a:srgbClr val="403E3E"/>
                </a:solidFill>
                <a:latin typeface="Calibri (MS)"/>
                <a:ea typeface="Calibri (MS)"/>
                <a:cs typeface="Calibri (MS)"/>
                <a:sym typeface="Calibri (MS)"/>
              </a:rPr>
              <a:t> One study found that found that adults over-estimated aerobic activities by over 300% and under-estimated sedentary time when comparing self-report vs direct observation (Klesges et al 1990). </a:t>
            </a:r>
          </a:p>
        </p:txBody>
      </p:sp>
      <p:sp>
        <p:nvSpPr>
          <p:cNvPr id="6" name="TextBox 6"/>
          <p:cNvSpPr txBox="1"/>
          <p:nvPr/>
        </p:nvSpPr>
        <p:spPr>
          <a:xfrm>
            <a:off x="9540242" y="1483995"/>
            <a:ext cx="7719058" cy="7125801"/>
          </a:xfrm>
          <a:prstGeom prst="rect">
            <a:avLst/>
          </a:prstGeom>
        </p:spPr>
        <p:txBody>
          <a:bodyPr lIns="0" tIns="0" rIns="0" bIns="0" rtlCol="0" anchor="t">
            <a:spAutoFit/>
          </a:bodyPr>
          <a:lstStyle/>
          <a:p>
            <a:pPr algn="ctr">
              <a:lnSpc>
                <a:spcPts val="3600"/>
              </a:lnSpc>
            </a:pPr>
            <a:r>
              <a:rPr lang="en-US" sz="2998" b="1">
                <a:solidFill>
                  <a:srgbClr val="403E3E"/>
                </a:solidFill>
                <a:latin typeface="Calibri (MS) Bold"/>
                <a:ea typeface="Calibri (MS) Bold"/>
                <a:cs typeface="Calibri (MS) Bold"/>
                <a:sym typeface="Calibri (MS) Bold"/>
              </a:rPr>
              <a:t>Increasing Fibre</a:t>
            </a:r>
          </a:p>
          <a:p>
            <a:pPr algn="ctr">
              <a:lnSpc>
                <a:spcPts val="3628"/>
              </a:lnSpc>
            </a:pPr>
            <a:endParaRPr lang="en-US" sz="2998" b="1">
              <a:solidFill>
                <a:srgbClr val="403E3E"/>
              </a:solidFill>
              <a:latin typeface="Calibri (MS) Bold"/>
              <a:ea typeface="Calibri (MS) Bold"/>
              <a:cs typeface="Calibri (MS) Bold"/>
              <a:sym typeface="Calibri (MS) Bold"/>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The Short Food-Frequency Questionnaire (FFQ) for fibre, brief self-administered questionnaire designed to rank individuals by fibre intake, has shown efficacy. (Healey et al 2016). </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a:solidFill>
                  <a:srgbClr val="403E3E"/>
                </a:solidFill>
                <a:latin typeface="Calibri (MS)"/>
                <a:ea typeface="Calibri (MS)"/>
                <a:cs typeface="Calibri (MS)"/>
                <a:sym typeface="Calibri (MS)"/>
              </a:rPr>
              <a:t>A study found that mobile phone apps to log food, including fibre intake, showed good feasibility and results for at home use. (Ahlin et al 2021). </a:t>
            </a:r>
          </a:p>
          <a:p>
            <a:pPr marL="651398" lvl="3" indent="-162849" algn="l">
              <a:lnSpc>
                <a:spcPts val="3240"/>
              </a:lnSpc>
            </a:pPr>
            <a:endParaRPr lang="en-US" sz="2698">
              <a:solidFill>
                <a:srgbClr val="403E3E"/>
              </a:solidFill>
              <a:latin typeface="Calibri (MS)"/>
              <a:ea typeface="Calibri (MS)"/>
              <a:cs typeface="Calibri (MS)"/>
              <a:sym typeface="Calibri (MS)"/>
            </a:endParaRPr>
          </a:p>
          <a:p>
            <a:pPr marL="651398" lvl="3" indent="-162849" algn="l">
              <a:lnSpc>
                <a:spcPts val="3240"/>
              </a:lnSpc>
              <a:buFont typeface="Arial"/>
              <a:buChar char="￭"/>
            </a:pPr>
            <a:r>
              <a:rPr lang="en-US" sz="2698" b="1">
                <a:solidFill>
                  <a:srgbClr val="403E3E"/>
                </a:solidFill>
                <a:latin typeface="Calibri (MS) Bold"/>
                <a:ea typeface="Calibri (MS) Bold"/>
                <a:cs typeface="Calibri (MS) Bold"/>
                <a:sym typeface="Calibri (MS) Bold"/>
              </a:rPr>
              <a:t>Some considerations for Dan:</a:t>
            </a:r>
            <a:r>
              <a:rPr lang="en-US" sz="2698">
                <a:solidFill>
                  <a:srgbClr val="403E3E"/>
                </a:solidFill>
                <a:latin typeface="Calibri (MS)"/>
                <a:ea typeface="Calibri (MS)"/>
                <a:cs typeface="Calibri (MS)"/>
                <a:sym typeface="Calibri (MS)"/>
              </a:rPr>
              <a:t> Reasearch has shown that working in a strengths-based way, by using interventions that build on what people already are good at (their strengths) increases the likelihood of positive behaviour change. (Proyer et al 2015)</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grpSp>
        <p:nvGrpSpPr>
          <p:cNvPr id="2" name="Group 2"/>
          <p:cNvGrpSpPr/>
          <p:nvPr/>
        </p:nvGrpSpPr>
        <p:grpSpPr>
          <a:xfrm>
            <a:off x="5351935" y="341291"/>
            <a:ext cx="7584131" cy="1374818"/>
            <a:chOff x="0" y="0"/>
            <a:chExt cx="10112175" cy="1833091"/>
          </a:xfrm>
        </p:grpSpPr>
        <p:sp>
          <p:nvSpPr>
            <p:cNvPr id="3" name="Freeform 3"/>
            <p:cNvSpPr/>
            <p:nvPr/>
          </p:nvSpPr>
          <p:spPr>
            <a:xfrm>
              <a:off x="0" y="0"/>
              <a:ext cx="10112175" cy="1833091"/>
            </a:xfrm>
            <a:custGeom>
              <a:avLst/>
              <a:gdLst/>
              <a:ahLst/>
              <a:cxnLst/>
              <a:rect l="l" t="t" r="r" b="b"/>
              <a:pathLst>
                <a:path w="10112175" h="1833091">
                  <a:moveTo>
                    <a:pt x="0" y="0"/>
                  </a:moveTo>
                  <a:lnTo>
                    <a:pt x="10112175" y="0"/>
                  </a:lnTo>
                  <a:lnTo>
                    <a:pt x="10112175" y="1833091"/>
                  </a:lnTo>
                  <a:lnTo>
                    <a:pt x="0" y="1833091"/>
                  </a:lnTo>
                  <a:close/>
                </a:path>
              </a:pathLst>
            </a:custGeom>
            <a:solidFill>
              <a:srgbClr val="000000">
                <a:alpha val="0"/>
              </a:srgbClr>
            </a:solidFill>
          </p:spPr>
        </p:sp>
        <p:sp>
          <p:nvSpPr>
            <p:cNvPr id="4" name="TextBox 4"/>
            <p:cNvSpPr txBox="1"/>
            <p:nvPr/>
          </p:nvSpPr>
          <p:spPr>
            <a:xfrm>
              <a:off x="0" y="-133350"/>
              <a:ext cx="10112175" cy="1966441"/>
            </a:xfrm>
            <a:prstGeom prst="rect">
              <a:avLst/>
            </a:prstGeom>
          </p:spPr>
          <p:txBody>
            <a:bodyPr lIns="0" tIns="0" rIns="0" bIns="0" rtlCol="0" anchor="ctr"/>
            <a:lstStyle/>
            <a:p>
              <a:pPr algn="ctr">
                <a:lnSpc>
                  <a:spcPts val="7032"/>
                </a:lnSpc>
              </a:pPr>
              <a:r>
                <a:rPr lang="en-US" sz="5859" b="1">
                  <a:solidFill>
                    <a:srgbClr val="403E3E"/>
                  </a:solidFill>
                  <a:latin typeface="Calibri (MS) Bold"/>
                  <a:ea typeface="Calibri (MS) Bold"/>
                  <a:cs typeface="Calibri (MS) Bold"/>
                  <a:sym typeface="Calibri (MS) Bold"/>
                </a:rPr>
                <a:t>Part 1: Conclusion</a:t>
              </a:r>
            </a:p>
          </p:txBody>
        </p:sp>
      </p:grpSp>
      <p:graphicFrame>
        <p:nvGraphicFramePr>
          <p:cNvPr id="5" name="Table 5"/>
          <p:cNvGraphicFramePr>
            <a:graphicFrameLocks noGrp="1"/>
          </p:cNvGraphicFramePr>
          <p:nvPr/>
        </p:nvGraphicFramePr>
        <p:xfrm>
          <a:off x="1831901" y="2120999"/>
          <a:ext cx="14605000" cy="6007100"/>
        </p:xfrm>
        <a:graphic>
          <a:graphicData uri="http://schemas.openxmlformats.org/drawingml/2006/table">
            <a:tbl>
              <a:tblPr/>
              <a:tblGrid>
                <a:gridCol w="2921000">
                  <a:extLst>
                    <a:ext uri="{9D8B030D-6E8A-4147-A177-3AD203B41FA5}">
                      <a16:colId xmlns:a16="http://schemas.microsoft.com/office/drawing/2014/main" val="20000"/>
                    </a:ext>
                  </a:extLst>
                </a:gridCol>
                <a:gridCol w="29210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2"/>
                    </a:ext>
                  </a:extLst>
                </a:gridCol>
                <a:gridCol w="2921000">
                  <a:extLst>
                    <a:ext uri="{9D8B030D-6E8A-4147-A177-3AD203B41FA5}">
                      <a16:colId xmlns:a16="http://schemas.microsoft.com/office/drawing/2014/main" val="20003"/>
                    </a:ext>
                  </a:extLst>
                </a:gridCol>
                <a:gridCol w="2921000">
                  <a:extLst>
                    <a:ext uri="{9D8B030D-6E8A-4147-A177-3AD203B41FA5}">
                      <a16:colId xmlns:a16="http://schemas.microsoft.com/office/drawing/2014/main" val="20004"/>
                    </a:ext>
                  </a:extLst>
                </a:gridCol>
              </a:tblGrid>
              <a:tr h="2377316">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Potential target behaviours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Impact of behaviour change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Likelihood of changing behaviour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Spillover score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Measurement score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extLst>
                  <a:ext uri="{0D108BD9-81ED-4DB2-BD59-A6C34878D82A}">
                    <a16:rowId xmlns:a16="http://schemas.microsoft.com/office/drawing/2014/main" val="10000"/>
                  </a:ext>
                </a:extLst>
              </a:tr>
              <a:tr h="1795982">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Increasing MVPA</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00B0F0"/>
                          </a:solidFill>
                          <a:latin typeface="Calibri (MS)"/>
                          <a:ea typeface="Calibri (MS)"/>
                          <a:cs typeface="Calibri (MS)"/>
                          <a:sym typeface="Calibri (MS)"/>
                        </a:rPr>
                        <a:t>Very Promising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FF0000"/>
                          </a:solidFill>
                          <a:latin typeface="Calibri (MS)"/>
                          <a:ea typeface="Calibri (MS)"/>
                          <a:cs typeface="Calibri (MS)"/>
                          <a:sym typeface="Calibri (MS)"/>
                        </a:rPr>
                        <a:t>Unpromising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endParaRPr lang="en-US" sz="1100"/>
                    </a:p>
                    <a:p>
                      <a:pPr algn="ctr">
                        <a:lnSpc>
                          <a:spcPts val="3358"/>
                        </a:lnSpc>
                      </a:pPr>
                      <a:r>
                        <a:rPr lang="en-US" sz="2799">
                          <a:solidFill>
                            <a:srgbClr val="00B050"/>
                          </a:solidFill>
                          <a:latin typeface="Calibri (MS)"/>
                          <a:ea typeface="Calibri (MS)"/>
                          <a:cs typeface="Calibri (MS)"/>
                          <a:sym typeface="Calibri (MS)"/>
                        </a:rPr>
                        <a:t>Promising</a:t>
                      </a:r>
                    </a:p>
                    <a:p>
                      <a:pPr algn="ctr">
                        <a:lnSpc>
                          <a:spcPts val="3358"/>
                        </a:lnSpc>
                      </a:pPr>
                      <a:endParaRPr lang="en-US" sz="2799">
                        <a:solidFill>
                          <a:srgbClr val="00B050"/>
                        </a:solidFill>
                        <a:latin typeface="Calibri (MS)"/>
                        <a:ea typeface="Calibri (MS)"/>
                        <a:cs typeface="Calibri (MS)"/>
                        <a:sym typeface="Calibri (MS)"/>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endParaRPr lang="en-US" sz="1100"/>
                    </a:p>
                    <a:p>
                      <a:pPr algn="ctr">
                        <a:lnSpc>
                          <a:spcPts val="3358"/>
                        </a:lnSpc>
                      </a:pPr>
                      <a:r>
                        <a:rPr lang="en-US" sz="2799">
                          <a:solidFill>
                            <a:srgbClr val="FF0000"/>
                          </a:solidFill>
                          <a:latin typeface="Calibri (MS)"/>
                          <a:ea typeface="Calibri (MS)"/>
                          <a:cs typeface="Calibri (MS)"/>
                          <a:sym typeface="Calibri (MS)"/>
                        </a:rPr>
                        <a:t>Unpromising</a:t>
                      </a:r>
                    </a:p>
                    <a:p>
                      <a:pPr algn="ctr">
                        <a:lnSpc>
                          <a:spcPts val="3358"/>
                        </a:lnSpc>
                      </a:pPr>
                      <a:endParaRPr lang="en-US" sz="2799">
                        <a:solidFill>
                          <a:srgbClr val="FF0000"/>
                        </a:solidFill>
                        <a:latin typeface="Calibri (MS)"/>
                        <a:ea typeface="Calibri (MS)"/>
                        <a:cs typeface="Calibri (MS)"/>
                        <a:sym typeface="Calibri (MS)"/>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33802">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Increasing Fibre Intake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endParaRPr lang="en-US" sz="1100"/>
                    </a:p>
                    <a:p>
                      <a:pPr algn="ctr">
                        <a:lnSpc>
                          <a:spcPts val="3358"/>
                        </a:lnSpc>
                      </a:pPr>
                      <a:r>
                        <a:rPr lang="en-US" sz="2799">
                          <a:solidFill>
                            <a:srgbClr val="00B0F0"/>
                          </a:solidFill>
                          <a:latin typeface="Calibri (MS)"/>
                          <a:ea typeface="Calibri (MS)"/>
                          <a:cs typeface="Calibri (MS)"/>
                          <a:sym typeface="Calibri (MS)"/>
                        </a:rPr>
                        <a:t>Very Promising</a:t>
                      </a:r>
                    </a:p>
                    <a:p>
                      <a:pPr algn="ctr">
                        <a:lnSpc>
                          <a:spcPts val="3358"/>
                        </a:lnSpc>
                      </a:pPr>
                      <a:endParaRPr lang="en-US" sz="2799">
                        <a:solidFill>
                          <a:srgbClr val="00B0F0"/>
                        </a:solidFill>
                        <a:latin typeface="Calibri (MS)"/>
                        <a:ea typeface="Calibri (MS)"/>
                        <a:cs typeface="Calibri (MS)"/>
                        <a:sym typeface="Calibri (MS)"/>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00B050"/>
                          </a:solidFill>
                          <a:latin typeface="Calibri (MS)"/>
                          <a:ea typeface="Calibri (MS)"/>
                          <a:cs typeface="Calibri (MS)"/>
                          <a:sym typeface="Calibri (MS)"/>
                        </a:rPr>
                        <a:t>Promising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endParaRPr lang="en-US" sz="1100"/>
                    </a:p>
                    <a:p>
                      <a:pPr algn="ctr">
                        <a:lnSpc>
                          <a:spcPts val="3358"/>
                        </a:lnSpc>
                      </a:pPr>
                      <a:r>
                        <a:rPr lang="en-US" sz="2799">
                          <a:solidFill>
                            <a:srgbClr val="00B050"/>
                          </a:solidFill>
                          <a:latin typeface="Calibri (MS)"/>
                          <a:ea typeface="Calibri (MS)"/>
                          <a:cs typeface="Calibri (MS)"/>
                          <a:sym typeface="Calibri (MS)"/>
                        </a:rPr>
                        <a:t>Promising</a:t>
                      </a:r>
                    </a:p>
                    <a:p>
                      <a:pPr algn="ctr">
                        <a:lnSpc>
                          <a:spcPts val="3358"/>
                        </a:lnSpc>
                      </a:pPr>
                      <a:endParaRPr lang="en-US" sz="2799">
                        <a:solidFill>
                          <a:srgbClr val="00B050"/>
                        </a:solidFill>
                        <a:latin typeface="Calibri (MS)"/>
                        <a:ea typeface="Calibri (MS)"/>
                        <a:cs typeface="Calibri (MS)"/>
                        <a:sym typeface="Calibri (MS)"/>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endParaRPr lang="en-US" sz="1100"/>
                    </a:p>
                    <a:p>
                      <a:pPr algn="ctr">
                        <a:lnSpc>
                          <a:spcPts val="3358"/>
                        </a:lnSpc>
                      </a:pPr>
                      <a:r>
                        <a:rPr lang="en-US" sz="2799">
                          <a:solidFill>
                            <a:srgbClr val="00B050"/>
                          </a:solidFill>
                          <a:latin typeface="Calibri (MS)"/>
                          <a:ea typeface="Calibri (MS)"/>
                          <a:cs typeface="Calibri (MS)"/>
                          <a:sym typeface="Calibri (MS)"/>
                        </a:rPr>
                        <a:t>Promising</a:t>
                      </a:r>
                    </a:p>
                    <a:p>
                      <a:pPr algn="ctr">
                        <a:lnSpc>
                          <a:spcPts val="3358"/>
                        </a:lnSpc>
                      </a:pPr>
                      <a:endParaRPr lang="en-US" sz="2799">
                        <a:solidFill>
                          <a:srgbClr val="00B050"/>
                        </a:solidFill>
                        <a:latin typeface="Calibri (MS)"/>
                        <a:ea typeface="Calibri (MS)"/>
                        <a:cs typeface="Calibri (MS)"/>
                        <a:sym typeface="Calibri (MS)"/>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1831901" y="8551210"/>
            <a:ext cx="7124642" cy="581099"/>
          </a:xfrm>
          <a:prstGeom prst="rect">
            <a:avLst/>
          </a:prstGeom>
        </p:spPr>
        <p:txBody>
          <a:bodyPr lIns="0" tIns="0" rIns="0" bIns="0" rtlCol="0" anchor="t">
            <a:spAutoFit/>
          </a:bodyPr>
          <a:lstStyle/>
          <a:p>
            <a:pPr algn="l">
              <a:lnSpc>
                <a:spcPts val="3238"/>
              </a:lnSpc>
            </a:pPr>
            <a:r>
              <a:rPr lang="en-US" sz="2699">
                <a:solidFill>
                  <a:srgbClr val="403E3E"/>
                </a:solidFill>
                <a:latin typeface="Calibri (MS)"/>
                <a:ea typeface="Calibri (MS)"/>
                <a:cs typeface="Calibri (MS)"/>
                <a:sym typeface="Calibri (MS)"/>
              </a:rPr>
              <a:t>Target behaviour  = Increasing Fibre Intake</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TextBox 2"/>
          <p:cNvSpPr txBox="1"/>
          <p:nvPr/>
        </p:nvSpPr>
        <p:spPr>
          <a:xfrm>
            <a:off x="1028700" y="5257701"/>
            <a:ext cx="16230600" cy="657200"/>
          </a:xfrm>
          <a:prstGeom prst="rect">
            <a:avLst/>
          </a:prstGeom>
        </p:spPr>
        <p:txBody>
          <a:bodyPr lIns="0" tIns="0" rIns="0" bIns="0" rtlCol="0" anchor="t">
            <a:spAutoFit/>
          </a:bodyPr>
          <a:lstStyle/>
          <a:p>
            <a:pPr algn="ctr">
              <a:lnSpc>
                <a:spcPts val="4199"/>
              </a:lnSpc>
            </a:pPr>
            <a:r>
              <a:rPr lang="en-US" sz="3499">
                <a:solidFill>
                  <a:srgbClr val="403E3E"/>
                </a:solidFill>
                <a:latin typeface="Calibri (MS)"/>
                <a:ea typeface="Calibri (MS)"/>
                <a:cs typeface="Calibri (MS)"/>
                <a:sym typeface="Calibri (MS)"/>
              </a:rPr>
              <a:t>Provide an overall assessment of the client</a:t>
            </a:r>
          </a:p>
        </p:txBody>
      </p:sp>
      <p:sp>
        <p:nvSpPr>
          <p:cNvPr id="3" name="TextBox 3"/>
          <p:cNvSpPr txBox="1"/>
          <p:nvPr/>
        </p:nvSpPr>
        <p:spPr>
          <a:xfrm>
            <a:off x="6898011" y="3876774"/>
            <a:ext cx="4491979" cy="1247712"/>
          </a:xfrm>
          <a:prstGeom prst="rect">
            <a:avLst/>
          </a:prstGeom>
        </p:spPr>
        <p:txBody>
          <a:bodyPr lIns="0" tIns="0" rIns="0" bIns="0" rtlCol="0" anchor="t">
            <a:spAutoFit/>
          </a:bodyPr>
          <a:lstStyle/>
          <a:p>
            <a:pPr algn="ctr">
              <a:lnSpc>
                <a:spcPts val="7630"/>
              </a:lnSpc>
            </a:pPr>
            <a:r>
              <a:rPr lang="en-US" sz="6359" b="1">
                <a:solidFill>
                  <a:srgbClr val="403E3E"/>
                </a:solidFill>
                <a:latin typeface="Calibri (MS) Bold"/>
                <a:ea typeface="Calibri (MS) Bold"/>
                <a:cs typeface="Calibri (MS) Bold"/>
                <a:sym typeface="Calibri (MS) Bold"/>
              </a:rPr>
              <a:t>Section 2:</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TextBox 2"/>
          <p:cNvSpPr txBox="1"/>
          <p:nvPr/>
        </p:nvSpPr>
        <p:spPr>
          <a:xfrm>
            <a:off x="1028700" y="1940331"/>
            <a:ext cx="9763140" cy="3619181"/>
          </a:xfrm>
          <a:prstGeom prst="rect">
            <a:avLst/>
          </a:prstGeom>
        </p:spPr>
        <p:txBody>
          <a:bodyPr lIns="0" tIns="0" rIns="0" bIns="0" rtlCol="0" anchor="t">
            <a:spAutoFit/>
          </a:bodyPr>
          <a:lstStyle/>
          <a:p>
            <a:pPr algn="l">
              <a:lnSpc>
                <a:spcPts val="3471"/>
              </a:lnSpc>
            </a:pPr>
            <a:r>
              <a:rPr lang="en-US" sz="2894" b="1">
                <a:solidFill>
                  <a:srgbClr val="403E3E"/>
                </a:solidFill>
                <a:latin typeface="Calibri (MS) Bold"/>
                <a:ea typeface="Calibri (MS) Bold"/>
                <a:cs typeface="Calibri (MS) Bold"/>
                <a:sym typeface="Calibri (MS) Bold"/>
              </a:rPr>
              <a:t>Overview:</a:t>
            </a:r>
            <a:r>
              <a:rPr lang="en-US" sz="2894">
                <a:solidFill>
                  <a:srgbClr val="403E3E"/>
                </a:solidFill>
                <a:latin typeface="Calibri (MS)"/>
                <a:ea typeface="Calibri (MS)"/>
                <a:cs typeface="Calibri (MS)"/>
                <a:sym typeface="Calibri (MS)"/>
              </a:rPr>
              <a:t> The COM-B model (Capability–Opportunity–Motivation–Behaviour) is a foundational behaviour-change framework, that proposes Behaviour occurs when an individual has: Capability – The psychological and physical capacity to perform the behaviour. Opportunity – External physical and social factors that make the behaviour possible or prompt it. Motivation – Brain processes that energise and direct behaviour, including automatic and reflective processes. </a:t>
            </a:r>
            <a:r>
              <a:rPr lang="en-US" sz="2894" i="1">
                <a:solidFill>
                  <a:srgbClr val="403E3E"/>
                </a:solidFill>
                <a:latin typeface="Calibri (MS) Italics"/>
                <a:ea typeface="Calibri (MS) Italics"/>
                <a:cs typeface="Calibri (MS) Italics"/>
                <a:sym typeface="Calibri (MS) Italics"/>
              </a:rPr>
              <a:t>(Michie et al 2011)</a:t>
            </a:r>
          </a:p>
        </p:txBody>
      </p:sp>
      <p:sp>
        <p:nvSpPr>
          <p:cNvPr id="3" name="TextBox 3"/>
          <p:cNvSpPr txBox="1"/>
          <p:nvPr/>
        </p:nvSpPr>
        <p:spPr>
          <a:xfrm>
            <a:off x="1028700" y="568680"/>
            <a:ext cx="6267103" cy="1152576"/>
          </a:xfrm>
          <a:prstGeom prst="rect">
            <a:avLst/>
          </a:prstGeom>
        </p:spPr>
        <p:txBody>
          <a:bodyPr lIns="0" tIns="0" rIns="0" bIns="0" rtlCol="0" anchor="t">
            <a:spAutoFit/>
          </a:bodyPr>
          <a:lstStyle/>
          <a:p>
            <a:pPr algn="l">
              <a:lnSpc>
                <a:spcPts val="7030"/>
              </a:lnSpc>
            </a:pPr>
            <a:r>
              <a:rPr lang="en-US" sz="5859" b="1">
                <a:solidFill>
                  <a:srgbClr val="403E3E"/>
                </a:solidFill>
                <a:latin typeface="Calibri (MS) Bold"/>
                <a:ea typeface="Calibri (MS) Bold"/>
                <a:cs typeface="Calibri (MS) Bold"/>
                <a:sym typeface="Calibri (MS) Bold"/>
              </a:rPr>
              <a:t>The COM-B Model</a:t>
            </a:r>
          </a:p>
        </p:txBody>
      </p:sp>
      <p:grpSp>
        <p:nvGrpSpPr>
          <p:cNvPr id="4" name="Group 4"/>
          <p:cNvGrpSpPr/>
          <p:nvPr/>
        </p:nvGrpSpPr>
        <p:grpSpPr>
          <a:xfrm>
            <a:off x="10957559" y="217357"/>
            <a:ext cx="7172417" cy="4285685"/>
            <a:chOff x="0" y="0"/>
            <a:chExt cx="9563223" cy="5714247"/>
          </a:xfrm>
        </p:grpSpPr>
        <p:sp>
          <p:nvSpPr>
            <p:cNvPr id="5" name="Freeform 5"/>
            <p:cNvSpPr/>
            <p:nvPr/>
          </p:nvSpPr>
          <p:spPr>
            <a:xfrm>
              <a:off x="0" y="0"/>
              <a:ext cx="9563227" cy="5714238"/>
            </a:xfrm>
            <a:custGeom>
              <a:avLst/>
              <a:gdLst/>
              <a:ahLst/>
              <a:cxnLst/>
              <a:rect l="l" t="t" r="r" b="b"/>
              <a:pathLst>
                <a:path w="9563227" h="5714238">
                  <a:moveTo>
                    <a:pt x="0" y="0"/>
                  </a:moveTo>
                  <a:lnTo>
                    <a:pt x="9563227" y="0"/>
                  </a:lnTo>
                  <a:lnTo>
                    <a:pt x="9563227" y="5714238"/>
                  </a:lnTo>
                  <a:lnTo>
                    <a:pt x="0" y="5714238"/>
                  </a:lnTo>
                  <a:lnTo>
                    <a:pt x="0" y="0"/>
                  </a:lnTo>
                  <a:close/>
                </a:path>
              </a:pathLst>
            </a:custGeom>
            <a:blipFill>
              <a:blip r:embed="rId2"/>
              <a:stretch>
                <a:fillRect/>
              </a:stretch>
            </a:blipFill>
          </p:spPr>
        </p:sp>
      </p:grpSp>
      <p:sp>
        <p:nvSpPr>
          <p:cNvPr id="6" name="TextBox 6"/>
          <p:cNvSpPr txBox="1"/>
          <p:nvPr/>
        </p:nvSpPr>
        <p:spPr>
          <a:xfrm>
            <a:off x="13346727" y="4728669"/>
            <a:ext cx="2394081" cy="414830"/>
          </a:xfrm>
          <a:prstGeom prst="rect">
            <a:avLst/>
          </a:prstGeom>
        </p:spPr>
        <p:txBody>
          <a:bodyPr lIns="0" tIns="0" rIns="0" bIns="0" rtlCol="0" anchor="t">
            <a:spAutoFit/>
          </a:bodyPr>
          <a:lstStyle/>
          <a:p>
            <a:pPr algn="l">
              <a:lnSpc>
                <a:spcPts val="2657"/>
              </a:lnSpc>
            </a:pPr>
            <a:r>
              <a:rPr lang="en-US" sz="2214">
                <a:solidFill>
                  <a:srgbClr val="403E3E"/>
                </a:solidFill>
                <a:latin typeface="Calibri (MS)"/>
                <a:ea typeface="Calibri (MS)"/>
                <a:cs typeface="Calibri (MS)"/>
                <a:sym typeface="Calibri (MS)"/>
              </a:rPr>
              <a:t>(Michie et al, 2011)</a:t>
            </a:r>
          </a:p>
        </p:txBody>
      </p:sp>
      <p:sp>
        <p:nvSpPr>
          <p:cNvPr id="7" name="TextBox 7"/>
          <p:cNvSpPr txBox="1"/>
          <p:nvPr/>
        </p:nvSpPr>
        <p:spPr>
          <a:xfrm>
            <a:off x="1011044" y="5778587"/>
            <a:ext cx="16265912" cy="3562287"/>
          </a:xfrm>
          <a:prstGeom prst="rect">
            <a:avLst/>
          </a:prstGeom>
        </p:spPr>
        <p:txBody>
          <a:bodyPr lIns="0" tIns="0" rIns="0" bIns="0" rtlCol="0" anchor="t">
            <a:spAutoFit/>
          </a:bodyPr>
          <a:lstStyle/>
          <a:p>
            <a:pPr algn="l">
              <a:lnSpc>
                <a:spcPts val="3469"/>
              </a:lnSpc>
            </a:pPr>
            <a:r>
              <a:rPr lang="en-US" sz="2894">
                <a:solidFill>
                  <a:srgbClr val="403E3E"/>
                </a:solidFill>
                <a:latin typeface="Calibri (MS)"/>
                <a:ea typeface="Calibri (MS)"/>
                <a:cs typeface="Calibri (MS)"/>
                <a:sym typeface="Calibri (MS)"/>
              </a:rPr>
              <a:t>The model has show efficacy for promoting behaviour change in both diabetes and weight management </a:t>
            </a:r>
            <a:r>
              <a:rPr lang="en-US" sz="2894" i="1">
                <a:solidFill>
                  <a:srgbClr val="403E3E"/>
                </a:solidFill>
                <a:latin typeface="Calibri (MS) Italics"/>
                <a:ea typeface="Calibri (MS) Italics"/>
                <a:cs typeface="Calibri (MS) Italics"/>
                <a:sym typeface="Calibri (MS) Italics"/>
              </a:rPr>
              <a:t>(Murphy et al 2023; Timkova, et al 2024)</a:t>
            </a:r>
            <a:r>
              <a:rPr lang="en-US" sz="2894">
                <a:solidFill>
                  <a:srgbClr val="403E3E"/>
                </a:solidFill>
                <a:latin typeface="Calibri (MS)"/>
                <a:ea typeface="Calibri (MS)"/>
                <a:cs typeface="Calibri (MS)"/>
                <a:sym typeface="Calibri (MS)"/>
              </a:rPr>
              <a:t>. While showing acceptability, reliability, and validity as a measure of capabilities, opportunities and motivations </a:t>
            </a:r>
            <a:r>
              <a:rPr lang="en-US" sz="2894" i="1">
                <a:solidFill>
                  <a:srgbClr val="403E3E"/>
                </a:solidFill>
                <a:latin typeface="Calibri (MS) Italics"/>
                <a:ea typeface="Calibri (MS) Italics"/>
                <a:cs typeface="Calibri (MS) Italics"/>
                <a:sym typeface="Calibri (MS) Italics"/>
              </a:rPr>
              <a:t>(Keyworth et al 2020)</a:t>
            </a:r>
          </a:p>
          <a:p>
            <a:pPr algn="l">
              <a:lnSpc>
                <a:spcPts val="3471"/>
              </a:lnSpc>
            </a:pPr>
            <a:endParaRPr lang="en-US" sz="2894" i="1">
              <a:solidFill>
                <a:srgbClr val="403E3E"/>
              </a:solidFill>
              <a:latin typeface="Calibri (MS) Italics"/>
              <a:ea typeface="Calibri (MS) Italics"/>
              <a:cs typeface="Calibri (MS) Italics"/>
              <a:sym typeface="Calibri (MS) Italics"/>
            </a:endParaRPr>
          </a:p>
          <a:p>
            <a:pPr algn="l">
              <a:lnSpc>
                <a:spcPts val="3471"/>
              </a:lnSpc>
            </a:pPr>
            <a:r>
              <a:rPr lang="en-US" sz="2894" b="1">
                <a:solidFill>
                  <a:srgbClr val="403E3E"/>
                </a:solidFill>
                <a:latin typeface="Calibri (MS) Bold"/>
                <a:ea typeface="Calibri (MS) Bold"/>
                <a:cs typeface="Calibri (MS) Bold"/>
                <a:sym typeface="Calibri (MS) Bold"/>
              </a:rPr>
              <a:t>Considerations:</a:t>
            </a:r>
            <a:r>
              <a:rPr lang="en-US" sz="2894">
                <a:solidFill>
                  <a:srgbClr val="403E3E"/>
                </a:solidFill>
                <a:latin typeface="Calibri (MS)"/>
                <a:ea typeface="Calibri (MS)"/>
                <a:cs typeface="Calibri (MS)"/>
                <a:sym typeface="Calibri (MS)"/>
              </a:rPr>
              <a:t> the model is not without criticism. With some academics stating the model offers very broad categories that may oversimplify determinants of behaviour </a:t>
            </a:r>
            <a:r>
              <a:rPr lang="en-US" sz="2894" i="1">
                <a:solidFill>
                  <a:srgbClr val="403E3E"/>
                </a:solidFill>
                <a:latin typeface="Calibri (MS) Italics"/>
                <a:ea typeface="Calibri (MS) Italics"/>
                <a:cs typeface="Calibri (MS) Italics"/>
                <a:sym typeface="Calibri (MS) Italics"/>
              </a:rPr>
              <a:t>(Presseau, et al 2022)</a:t>
            </a:r>
            <a:r>
              <a:rPr lang="en-US" sz="2894">
                <a:solidFill>
                  <a:srgbClr val="403E3E"/>
                </a:solidFill>
                <a:latin typeface="Calibri (MS)"/>
                <a:ea typeface="Calibri (MS)"/>
                <a:cs typeface="Calibri (MS)"/>
                <a:sym typeface="Calibri (MS)"/>
              </a:rPr>
              <a:t> and Michie &amp; West themselves noting that the model is designed as a high-level model and requires additional frameworks to be actionable </a:t>
            </a:r>
            <a:r>
              <a:rPr lang="en-US" sz="2894" i="1">
                <a:solidFill>
                  <a:srgbClr val="403E3E"/>
                </a:solidFill>
                <a:latin typeface="Calibri (MS) Italics"/>
                <a:ea typeface="Calibri (MS) Italics"/>
                <a:cs typeface="Calibri (MS) Italics"/>
                <a:sym typeface="Calibri (MS) Italics"/>
              </a:rPr>
              <a:t>(Michie et al 2011)</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TextBox 2"/>
          <p:cNvSpPr txBox="1"/>
          <p:nvPr/>
        </p:nvSpPr>
        <p:spPr>
          <a:xfrm>
            <a:off x="3382008" y="466092"/>
            <a:ext cx="11523984" cy="1098356"/>
          </a:xfrm>
          <a:prstGeom prst="rect">
            <a:avLst/>
          </a:prstGeom>
        </p:spPr>
        <p:txBody>
          <a:bodyPr lIns="0" tIns="0" rIns="0" bIns="0" rtlCol="0" anchor="t">
            <a:spAutoFit/>
          </a:bodyPr>
          <a:lstStyle/>
          <a:p>
            <a:pPr algn="ctr">
              <a:lnSpc>
                <a:spcPts val="6898"/>
              </a:lnSpc>
            </a:pPr>
            <a:r>
              <a:rPr lang="en-US" sz="5749" b="1">
                <a:solidFill>
                  <a:srgbClr val="403E3E"/>
                </a:solidFill>
                <a:latin typeface="Calibri (MS) Bold"/>
                <a:ea typeface="Calibri (MS) Bold"/>
                <a:cs typeface="Calibri (MS) Bold"/>
                <a:sym typeface="Calibri (MS) Bold"/>
              </a:rPr>
              <a:t>Identifying What Needs to Change (1)</a:t>
            </a:r>
          </a:p>
        </p:txBody>
      </p:sp>
      <p:graphicFrame>
        <p:nvGraphicFramePr>
          <p:cNvPr id="3" name="Table 3"/>
          <p:cNvGraphicFramePr>
            <a:graphicFrameLocks noGrp="1"/>
          </p:cNvGraphicFramePr>
          <p:nvPr/>
        </p:nvGraphicFramePr>
        <p:xfrm>
          <a:off x="1028700" y="2131993"/>
          <a:ext cx="16230600" cy="6007100"/>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2479156">
                <a:tc>
                  <a:txBody>
                    <a:bodyPr/>
                    <a:lstStyle/>
                    <a:p>
                      <a:pPr algn="ctr">
                        <a:lnSpc>
                          <a:spcPts val="2877"/>
                        </a:lnSpc>
                        <a:defRPr/>
                      </a:pPr>
                      <a:r>
                        <a:rPr lang="en-US" sz="2399" b="1">
                          <a:solidFill>
                            <a:srgbClr val="403E3E"/>
                          </a:solidFill>
                          <a:latin typeface="Calibri (MS) Bold"/>
                          <a:ea typeface="Calibri (MS) Bold"/>
                          <a:cs typeface="Calibri (MS) Bold"/>
                          <a:sym typeface="Calibri (MS) Bold"/>
                        </a:rPr>
                        <a:t>COM-B Component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2877"/>
                        </a:lnSpc>
                        <a:defRPr/>
                      </a:pPr>
                      <a:r>
                        <a:rPr lang="en-US" sz="2399" b="1">
                          <a:solidFill>
                            <a:srgbClr val="403E3E"/>
                          </a:solidFill>
                          <a:latin typeface="Calibri (MS) Bold"/>
                          <a:ea typeface="Calibri (MS) Bold"/>
                          <a:cs typeface="Calibri (MS) Bold"/>
                          <a:sym typeface="Calibri (MS) Bold"/>
                        </a:rPr>
                        <a:t>What needs to happen for the behaviour to occur?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2877"/>
                        </a:lnSpc>
                        <a:defRPr/>
                      </a:pPr>
                      <a:r>
                        <a:rPr lang="en-US" sz="2399" b="1">
                          <a:solidFill>
                            <a:srgbClr val="403E3E"/>
                          </a:solidFill>
                          <a:latin typeface="Calibri (MS) Bold"/>
                          <a:ea typeface="Calibri (MS) Bold"/>
                          <a:cs typeface="Calibri (MS) Bold"/>
                          <a:sym typeface="Calibri (MS) Bold"/>
                        </a:rPr>
                        <a:t>Likelihood of changing behaviour</a:t>
                      </a:r>
                      <a:endParaRPr lang="en-US" sz="1100"/>
                    </a:p>
                    <a:p>
                      <a:pPr algn="ctr">
                        <a:lnSpc>
                          <a:spcPts val="2877"/>
                        </a:lnSpc>
                      </a:pPr>
                      <a:r>
                        <a:rPr lang="en-US" sz="2399" b="1">
                          <a:solidFill>
                            <a:srgbClr val="00B050"/>
                          </a:solidFill>
                          <a:latin typeface="Calibri (MS) Bold"/>
                          <a:ea typeface="Calibri (MS) Bold"/>
                          <a:cs typeface="Calibri (MS) Bold"/>
                          <a:sym typeface="Calibri (MS) Bold"/>
                        </a:rPr>
                        <a:t>Dan rated himself using COM-B Questionnaire, on a scale of 1-10; one being 'Strongly Disagree', ten being 'Strongly agree' for each COM-B Component.</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extLst>
                  <a:ext uri="{0D108BD9-81ED-4DB2-BD59-A6C34878D82A}">
                    <a16:rowId xmlns:a16="http://schemas.microsoft.com/office/drawing/2014/main" val="10000"/>
                  </a:ext>
                </a:extLst>
              </a:tr>
              <a:tr h="1763972">
                <a:tc>
                  <a:txBody>
                    <a:bodyPr/>
                    <a:lstStyle/>
                    <a:p>
                      <a:pPr algn="ctr">
                        <a:lnSpc>
                          <a:spcPts val="2877"/>
                        </a:lnSpc>
                        <a:defRPr/>
                      </a:pPr>
                      <a:r>
                        <a:rPr lang="en-US" sz="2399" b="1">
                          <a:solidFill>
                            <a:srgbClr val="403E3E"/>
                          </a:solidFill>
                          <a:latin typeface="Calibri (MS) Bold"/>
                          <a:ea typeface="Calibri (MS) Bold"/>
                          <a:cs typeface="Calibri (MS) Bold"/>
                          <a:sym typeface="Calibri (MS) Bold"/>
                        </a:rPr>
                        <a:t>Physical Opportunity</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2877"/>
                        </a:lnSpc>
                        <a:defRPr/>
                      </a:pPr>
                      <a:r>
                        <a:rPr lang="en-US" sz="2399">
                          <a:solidFill>
                            <a:srgbClr val="403E3E"/>
                          </a:solidFill>
                          <a:latin typeface="Calibri (MS)"/>
                          <a:ea typeface="Calibri (MS)"/>
                          <a:cs typeface="Calibri (MS)"/>
                          <a:sym typeface="Calibri (MS)"/>
                        </a:rPr>
                        <a:t>The Environment provides the opportunity to engage in the activity concerned. (e.g. sufficient time, the necessary materials, reminders)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7"/>
                        </a:lnSpc>
                        <a:defRPr/>
                      </a:pPr>
                      <a:r>
                        <a:rPr lang="en-US" sz="2399">
                          <a:solidFill>
                            <a:srgbClr val="403E3E"/>
                          </a:solidFill>
                          <a:latin typeface="Calibri (MS)"/>
                          <a:ea typeface="Calibri (MS)"/>
                          <a:cs typeface="Calibri (MS)"/>
                          <a:sym typeface="Calibri (MS)"/>
                        </a:rPr>
                        <a:t>I have the PHYSICAL opportunity to </a:t>
                      </a:r>
                      <a:r>
                        <a:rPr lang="en-US" sz="2399" i="1">
                          <a:solidFill>
                            <a:srgbClr val="403E3E"/>
                          </a:solidFill>
                          <a:latin typeface="Calibri (MS) Italics"/>
                          <a:ea typeface="Calibri (MS) Italics"/>
                          <a:cs typeface="Calibri (MS) Italics"/>
                          <a:sym typeface="Calibri (MS) Italics"/>
                        </a:rPr>
                        <a:t>change my fibre intake to improve my health:</a:t>
                      </a:r>
                      <a:r>
                        <a:rPr lang="en-US" sz="2399">
                          <a:solidFill>
                            <a:srgbClr val="403E3E"/>
                          </a:solidFill>
                          <a:latin typeface="Calibri (MS)"/>
                          <a:ea typeface="Calibri (MS)"/>
                          <a:cs typeface="Calibri (MS)"/>
                          <a:sym typeface="Calibri (MS)"/>
                        </a:rPr>
                        <a:t> Dan scored himself 9/10. Physical Opportunity is high-No need for change.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63972">
                <a:tc>
                  <a:txBody>
                    <a:bodyPr/>
                    <a:lstStyle/>
                    <a:p>
                      <a:pPr algn="ctr">
                        <a:lnSpc>
                          <a:spcPts val="2877"/>
                        </a:lnSpc>
                        <a:defRPr/>
                      </a:pPr>
                      <a:r>
                        <a:rPr lang="en-US" sz="2399" b="1">
                          <a:solidFill>
                            <a:srgbClr val="403E3E"/>
                          </a:solidFill>
                          <a:latin typeface="Calibri (MS) Bold"/>
                          <a:ea typeface="Calibri (MS) Bold"/>
                          <a:cs typeface="Calibri (MS) Bold"/>
                          <a:sym typeface="Calibri (MS) Bold"/>
                        </a:rPr>
                        <a:t>Social Opportunity</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2877"/>
                        </a:lnSpc>
                        <a:defRPr/>
                      </a:pPr>
                      <a:r>
                        <a:rPr lang="en-US" sz="2399">
                          <a:solidFill>
                            <a:srgbClr val="403E3E"/>
                          </a:solidFill>
                          <a:latin typeface="Calibri (MS)"/>
                          <a:ea typeface="Calibri (MS)"/>
                          <a:cs typeface="Calibri (MS)"/>
                          <a:sym typeface="Calibri (MS)"/>
                        </a:rPr>
                        <a:t>Interpersonal Influences, social cues and cultural norms provide the opportunity to engage in the activity concerned. (e.g., support from friends and family)</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7"/>
                        </a:lnSpc>
                        <a:defRPr/>
                      </a:pPr>
                      <a:r>
                        <a:rPr lang="en-US" sz="2399">
                          <a:solidFill>
                            <a:srgbClr val="403E3E"/>
                          </a:solidFill>
                          <a:latin typeface="Calibri (MS)"/>
                          <a:ea typeface="Calibri (MS)"/>
                          <a:cs typeface="Calibri (MS)"/>
                          <a:sym typeface="Calibri (MS)"/>
                        </a:rPr>
                        <a:t>I have the SOCIAL opportunity to </a:t>
                      </a:r>
                      <a:r>
                        <a:rPr lang="en-US" sz="2399" i="1">
                          <a:solidFill>
                            <a:srgbClr val="403E3E"/>
                          </a:solidFill>
                          <a:latin typeface="Calibri (MS) Italics"/>
                          <a:ea typeface="Calibri (MS) Italics"/>
                          <a:cs typeface="Calibri (MS) Italics"/>
                          <a:sym typeface="Calibri (MS) Italics"/>
                        </a:rPr>
                        <a:t>change my fibre intake to improve my health:</a:t>
                      </a:r>
                      <a:r>
                        <a:rPr lang="en-US" sz="2399">
                          <a:solidFill>
                            <a:srgbClr val="403E3E"/>
                          </a:solidFill>
                          <a:latin typeface="Calibri (MS)"/>
                          <a:ea typeface="Calibri (MS)"/>
                          <a:cs typeface="Calibri (MS)"/>
                          <a:sym typeface="Calibri (MS)"/>
                        </a:rPr>
                        <a:t> Dan scored himself 8/10. Social Opportunity is high-No need for change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TextBox 2"/>
          <p:cNvSpPr txBox="1"/>
          <p:nvPr/>
        </p:nvSpPr>
        <p:spPr>
          <a:xfrm>
            <a:off x="3382008" y="466092"/>
            <a:ext cx="11523984" cy="1098356"/>
          </a:xfrm>
          <a:prstGeom prst="rect">
            <a:avLst/>
          </a:prstGeom>
        </p:spPr>
        <p:txBody>
          <a:bodyPr lIns="0" tIns="0" rIns="0" bIns="0" rtlCol="0" anchor="t">
            <a:spAutoFit/>
          </a:bodyPr>
          <a:lstStyle/>
          <a:p>
            <a:pPr algn="ctr">
              <a:lnSpc>
                <a:spcPts val="6898"/>
              </a:lnSpc>
            </a:pPr>
            <a:r>
              <a:rPr lang="en-US" sz="5749" b="1">
                <a:solidFill>
                  <a:srgbClr val="403E3E"/>
                </a:solidFill>
                <a:latin typeface="Calibri (MS) Bold"/>
                <a:ea typeface="Calibri (MS) Bold"/>
                <a:cs typeface="Calibri (MS) Bold"/>
                <a:sym typeface="Calibri (MS) Bold"/>
              </a:rPr>
              <a:t>Identifying What Needs to Change (2)</a:t>
            </a:r>
          </a:p>
        </p:txBody>
      </p:sp>
      <p:graphicFrame>
        <p:nvGraphicFramePr>
          <p:cNvPr id="3" name="Table 3"/>
          <p:cNvGraphicFramePr>
            <a:graphicFrameLocks noGrp="1"/>
          </p:cNvGraphicFramePr>
          <p:nvPr/>
        </p:nvGraphicFramePr>
        <p:xfrm>
          <a:off x="993388" y="1893472"/>
          <a:ext cx="16230600" cy="6438901"/>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174149">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COM-B Component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What needs to happen for the behaviour to occur?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Is there a need for change with Dan?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extLst>
                  <a:ext uri="{0D108BD9-81ED-4DB2-BD59-A6C34878D82A}">
                    <a16:rowId xmlns:a16="http://schemas.microsoft.com/office/drawing/2014/main" val="10000"/>
                  </a:ext>
                </a:extLst>
              </a:tr>
              <a:tr h="2424058">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Reflective Motivation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3358"/>
                        </a:lnSpc>
                        <a:defRPr/>
                      </a:pPr>
                      <a:r>
                        <a:rPr lang="en-US" sz="2799">
                          <a:solidFill>
                            <a:srgbClr val="403E3E"/>
                          </a:solidFill>
                          <a:latin typeface="Calibri (MS)"/>
                          <a:ea typeface="Calibri (MS)"/>
                          <a:cs typeface="Calibri (MS)"/>
                          <a:sym typeface="Calibri (MS)"/>
                        </a:rPr>
                        <a:t>Conscious Planning and Evaluations (beliefs about what is good and bad) (e.g. I have desire to/l feel the need to)</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a:solidFill>
                            <a:srgbClr val="403E3E"/>
                          </a:solidFill>
                          <a:latin typeface="Calibri (MS)"/>
                          <a:ea typeface="Calibri (MS)"/>
                          <a:cs typeface="Calibri (MS)"/>
                          <a:sym typeface="Calibri (MS)"/>
                        </a:rPr>
                        <a:t>I am motivated to </a:t>
                      </a:r>
                      <a:r>
                        <a:rPr lang="en-US" sz="2799" i="1">
                          <a:solidFill>
                            <a:srgbClr val="403E3E"/>
                          </a:solidFill>
                          <a:latin typeface="Calibri (MS) Italics"/>
                          <a:ea typeface="Calibri (MS) Italics"/>
                          <a:cs typeface="Calibri (MS) Italics"/>
                          <a:sym typeface="Calibri (MS) Italics"/>
                        </a:rPr>
                        <a:t>change my fibre intake to improve my health.</a:t>
                      </a:r>
                      <a:r>
                        <a:rPr lang="en-US" sz="2799">
                          <a:solidFill>
                            <a:srgbClr val="403E3E"/>
                          </a:solidFill>
                          <a:latin typeface="Calibri (MS)"/>
                          <a:ea typeface="Calibri (MS)"/>
                          <a:cs typeface="Calibri (MS)"/>
                          <a:sym typeface="Calibri (MS)"/>
                        </a:rPr>
                        <a:t> Dan scored himself 8/10. Reflective Motivation is high-No need for change.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40694">
                <a:tc>
                  <a:txBody>
                    <a:bodyPr/>
                    <a:lstStyle/>
                    <a:p>
                      <a:pPr algn="ctr">
                        <a:lnSpc>
                          <a:spcPts val="3358"/>
                        </a:lnSpc>
                        <a:defRPr/>
                      </a:pPr>
                      <a:r>
                        <a:rPr lang="en-US" sz="2799" b="1">
                          <a:solidFill>
                            <a:srgbClr val="403E3E"/>
                          </a:solidFill>
                          <a:latin typeface="Calibri (MS) Bold"/>
                          <a:ea typeface="Calibri (MS) Bold"/>
                          <a:cs typeface="Calibri (MS) Bold"/>
                          <a:sym typeface="Calibri (MS) Bold"/>
                        </a:rPr>
                        <a:t>Automatic Motivation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3358"/>
                        </a:lnSpc>
                        <a:defRPr/>
                      </a:pPr>
                      <a:r>
                        <a:rPr lang="en-US" sz="2799">
                          <a:solidFill>
                            <a:srgbClr val="403E3E"/>
                          </a:solidFill>
                          <a:latin typeface="Calibri (MS)"/>
                          <a:ea typeface="Calibri (MS)"/>
                          <a:cs typeface="Calibri (MS)"/>
                          <a:sym typeface="Calibri (MS)"/>
                        </a:rPr>
                        <a:t>Involves doing something without thinking or having to consciously remember (e.g. 'is something I do before I realise I'm doing it')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8"/>
                        </a:lnSpc>
                        <a:defRPr/>
                      </a:pPr>
                      <a:r>
                        <a:rPr lang="en-US" sz="2799" i="1">
                          <a:solidFill>
                            <a:srgbClr val="403E3E"/>
                          </a:solidFill>
                          <a:latin typeface="Calibri (MS) Italics"/>
                          <a:ea typeface="Calibri (MS) Italics"/>
                          <a:cs typeface="Calibri (MS) Italics"/>
                          <a:sym typeface="Calibri (MS) Italics"/>
                        </a:rPr>
                        <a:t>Changing my fibre intake to improve my health</a:t>
                      </a:r>
                      <a:r>
                        <a:rPr lang="en-US" sz="2799">
                          <a:solidFill>
                            <a:srgbClr val="403E3E"/>
                          </a:solidFill>
                          <a:latin typeface="Calibri (MS)"/>
                          <a:ea typeface="Calibri (MS)"/>
                          <a:cs typeface="Calibri (MS)"/>
                          <a:sym typeface="Calibri (MS)"/>
                        </a:rPr>
                        <a:t> is something that I do automatically. Dan scored himself 5/10. Automative Motivation is lower - need for change.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TextBox 2"/>
          <p:cNvSpPr txBox="1"/>
          <p:nvPr/>
        </p:nvSpPr>
        <p:spPr>
          <a:xfrm>
            <a:off x="3382008" y="466092"/>
            <a:ext cx="11523984" cy="1098356"/>
          </a:xfrm>
          <a:prstGeom prst="rect">
            <a:avLst/>
          </a:prstGeom>
        </p:spPr>
        <p:txBody>
          <a:bodyPr lIns="0" tIns="0" rIns="0" bIns="0" rtlCol="0" anchor="t">
            <a:spAutoFit/>
          </a:bodyPr>
          <a:lstStyle/>
          <a:p>
            <a:pPr algn="ctr">
              <a:lnSpc>
                <a:spcPts val="6898"/>
              </a:lnSpc>
            </a:pPr>
            <a:r>
              <a:rPr lang="en-US" sz="5749" b="1">
                <a:solidFill>
                  <a:srgbClr val="403E3E"/>
                </a:solidFill>
                <a:latin typeface="Calibri (MS) Bold"/>
                <a:ea typeface="Calibri (MS) Bold"/>
                <a:cs typeface="Calibri (MS) Bold"/>
                <a:sym typeface="Calibri (MS) Bold"/>
              </a:rPr>
              <a:t>Identifying What Needs to Change (3)</a:t>
            </a:r>
          </a:p>
        </p:txBody>
      </p:sp>
      <p:graphicFrame>
        <p:nvGraphicFramePr>
          <p:cNvPr id="3" name="Table 3"/>
          <p:cNvGraphicFramePr>
            <a:graphicFrameLocks noGrp="1"/>
          </p:cNvGraphicFramePr>
          <p:nvPr/>
        </p:nvGraphicFramePr>
        <p:xfrm>
          <a:off x="993388" y="1855739"/>
          <a:ext cx="16230600" cy="6502400"/>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59915">
                <a:tc>
                  <a:txBody>
                    <a:bodyPr/>
                    <a:lstStyle/>
                    <a:p>
                      <a:pPr algn="ctr">
                        <a:lnSpc>
                          <a:spcPts val="2998"/>
                        </a:lnSpc>
                        <a:defRPr/>
                      </a:pPr>
                      <a:r>
                        <a:rPr lang="en-US" sz="2499" b="1">
                          <a:solidFill>
                            <a:srgbClr val="403E3E"/>
                          </a:solidFill>
                          <a:latin typeface="Calibri (MS) Bold"/>
                          <a:ea typeface="Calibri (MS) Bold"/>
                          <a:cs typeface="Calibri (MS) Bold"/>
                          <a:sym typeface="Calibri (MS) Bold"/>
                        </a:rPr>
                        <a:t>COM-B Component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2998"/>
                        </a:lnSpc>
                        <a:defRPr/>
                      </a:pPr>
                      <a:r>
                        <a:rPr lang="en-US" sz="2499" b="1">
                          <a:solidFill>
                            <a:srgbClr val="403E3E"/>
                          </a:solidFill>
                          <a:latin typeface="Calibri (MS) Bold"/>
                          <a:ea typeface="Calibri (MS) Bold"/>
                          <a:cs typeface="Calibri (MS) Bold"/>
                          <a:sym typeface="Calibri (MS) Bold"/>
                        </a:rPr>
                        <a:t>What needs to happen for the behaviour to occur?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2998"/>
                        </a:lnSpc>
                        <a:defRPr/>
                      </a:pPr>
                      <a:r>
                        <a:rPr lang="en-US" sz="2499" b="1">
                          <a:solidFill>
                            <a:srgbClr val="403E3E"/>
                          </a:solidFill>
                          <a:latin typeface="Calibri (MS) Bold"/>
                          <a:ea typeface="Calibri (MS) Bold"/>
                          <a:cs typeface="Calibri (MS) Bold"/>
                          <a:sym typeface="Calibri (MS) Bold"/>
                        </a:rPr>
                        <a:t>Is there a need for change with Dan?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extLst>
                  <a:ext uri="{0D108BD9-81ED-4DB2-BD59-A6C34878D82A}">
                    <a16:rowId xmlns:a16="http://schemas.microsoft.com/office/drawing/2014/main" val="10000"/>
                  </a:ext>
                </a:extLst>
              </a:tr>
              <a:tr h="2172012">
                <a:tc>
                  <a:txBody>
                    <a:bodyPr/>
                    <a:lstStyle/>
                    <a:p>
                      <a:pPr algn="ctr">
                        <a:lnSpc>
                          <a:spcPts val="2998"/>
                        </a:lnSpc>
                        <a:defRPr/>
                      </a:pPr>
                      <a:r>
                        <a:rPr lang="en-US" sz="2499" b="1">
                          <a:solidFill>
                            <a:srgbClr val="403E3E"/>
                          </a:solidFill>
                          <a:latin typeface="Calibri (MS) Bold"/>
                          <a:ea typeface="Calibri (MS) Bold"/>
                          <a:cs typeface="Calibri (MS) Bold"/>
                          <a:sym typeface="Calibri (MS) Bold"/>
                        </a:rPr>
                        <a:t>Physical Capability</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2998"/>
                        </a:lnSpc>
                        <a:defRPr/>
                      </a:pPr>
                      <a:r>
                        <a:rPr lang="en-US" sz="2499">
                          <a:solidFill>
                            <a:srgbClr val="403E3E"/>
                          </a:solidFill>
                          <a:latin typeface="Calibri (MS)"/>
                          <a:ea typeface="Calibri (MS)"/>
                          <a:cs typeface="Calibri (MS)"/>
                          <a:sym typeface="Calibri (MS)"/>
                        </a:rPr>
                        <a:t>Having the physical skill, strength or stamins to engage in my health (e.g. I have sufficient physical stamina, I can overcome disability, I have sufficient physical skill)</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998"/>
                        </a:lnSpc>
                        <a:defRPr/>
                      </a:pPr>
                      <a:r>
                        <a:rPr lang="en-US" sz="2499">
                          <a:solidFill>
                            <a:srgbClr val="403E3E"/>
                          </a:solidFill>
                          <a:latin typeface="Calibri (MS)"/>
                          <a:ea typeface="Calibri (MS)"/>
                          <a:cs typeface="Calibri (MS)"/>
                          <a:sym typeface="Calibri (MS)"/>
                        </a:rPr>
                        <a:t>I am physically able to </a:t>
                      </a:r>
                      <a:r>
                        <a:rPr lang="en-US" sz="2499" i="1">
                          <a:solidFill>
                            <a:srgbClr val="403E3E"/>
                          </a:solidFill>
                          <a:latin typeface="Calibri (MS) Italics"/>
                          <a:ea typeface="Calibri (MS) Italics"/>
                          <a:cs typeface="Calibri (MS) Italics"/>
                          <a:sym typeface="Calibri (MS) Italics"/>
                        </a:rPr>
                        <a:t>change my fibre intake to improve my health. </a:t>
                      </a:r>
                      <a:r>
                        <a:rPr lang="en-US" sz="2499">
                          <a:solidFill>
                            <a:srgbClr val="403E3E"/>
                          </a:solidFill>
                          <a:latin typeface="Calibri (MS)"/>
                          <a:ea typeface="Calibri (MS)"/>
                          <a:cs typeface="Calibri (MS)"/>
                          <a:sym typeface="Calibri (MS)"/>
                        </a:rPr>
                        <a:t>Dan scored himself 9/10. Physical Capability is high-No need for change.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70473">
                <a:tc>
                  <a:txBody>
                    <a:bodyPr/>
                    <a:lstStyle/>
                    <a:p>
                      <a:pPr algn="ctr">
                        <a:lnSpc>
                          <a:spcPts val="2998"/>
                        </a:lnSpc>
                        <a:defRPr/>
                      </a:pPr>
                      <a:r>
                        <a:rPr lang="en-US" sz="2499" b="1">
                          <a:solidFill>
                            <a:srgbClr val="403E3E"/>
                          </a:solidFill>
                          <a:latin typeface="Calibri (MS) Bold"/>
                          <a:ea typeface="Calibri (MS) Bold"/>
                          <a:cs typeface="Calibri (MS) Bold"/>
                          <a:sym typeface="Calibri (MS) Bold"/>
                        </a:rPr>
                        <a:t>Psychological Capability</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F1ECE6"/>
                    </a:solidFill>
                  </a:tcPr>
                </a:tc>
                <a:tc>
                  <a:txBody>
                    <a:bodyPr/>
                    <a:lstStyle/>
                    <a:p>
                      <a:pPr algn="ctr">
                        <a:lnSpc>
                          <a:spcPts val="2998"/>
                        </a:lnSpc>
                        <a:defRPr/>
                      </a:pPr>
                      <a:r>
                        <a:rPr lang="en-US" sz="2499">
                          <a:solidFill>
                            <a:srgbClr val="403E3E"/>
                          </a:solidFill>
                          <a:latin typeface="Calibri (MS)"/>
                          <a:ea typeface="Calibri (MS)"/>
                          <a:cs typeface="Calibri (MS)"/>
                          <a:sym typeface="Calibri (MS)"/>
                        </a:rPr>
                        <a:t>Knowledge and/or psychological skills, strength or stamina to engage in the necessary thought processes for the activity concerned. (e.g. having the knowledge, cognitive and interpersonal skills, having the ability to engage in appropriate memory, attention and decision- making processes).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998"/>
                        </a:lnSpc>
                        <a:defRPr/>
                      </a:pPr>
                      <a:r>
                        <a:rPr lang="en-US" sz="2499">
                          <a:solidFill>
                            <a:srgbClr val="403E3E"/>
                          </a:solidFill>
                          <a:latin typeface="Calibri (MS)"/>
                          <a:ea typeface="Calibri (MS)"/>
                          <a:cs typeface="Calibri (MS)"/>
                          <a:sym typeface="Calibri (MS)"/>
                        </a:rPr>
                        <a:t>I am PSYCHOLOGICALLY able to </a:t>
                      </a:r>
                      <a:r>
                        <a:rPr lang="en-US" sz="2499" i="1">
                          <a:solidFill>
                            <a:srgbClr val="403E3E"/>
                          </a:solidFill>
                          <a:latin typeface="Calibri (MS) Italics"/>
                          <a:ea typeface="Calibri (MS) Italics"/>
                          <a:cs typeface="Calibri (MS) Italics"/>
                          <a:sym typeface="Calibri (MS) Italics"/>
                        </a:rPr>
                        <a:t>change my fibre intake to improve my health.</a:t>
                      </a:r>
                      <a:endParaRPr lang="en-US" sz="1100"/>
                    </a:p>
                    <a:p>
                      <a:pPr algn="ctr">
                        <a:lnSpc>
                          <a:spcPts val="2998"/>
                        </a:lnSpc>
                      </a:pPr>
                      <a:r>
                        <a:rPr lang="en-US" sz="2499">
                          <a:solidFill>
                            <a:srgbClr val="403E3E"/>
                          </a:solidFill>
                          <a:latin typeface="Calibri (MS)"/>
                          <a:ea typeface="Calibri (MS)"/>
                          <a:cs typeface="Calibri (MS)"/>
                          <a:sym typeface="Calibri (MS)"/>
                        </a:rPr>
                        <a:t>Dan scored himself 9/10. Psychological Capability is high-No need for change.</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TextBox 4"/>
          <p:cNvSpPr txBox="1"/>
          <p:nvPr/>
        </p:nvSpPr>
        <p:spPr>
          <a:xfrm>
            <a:off x="1028700" y="8586739"/>
            <a:ext cx="11889351" cy="904874"/>
          </a:xfrm>
          <a:prstGeom prst="rect">
            <a:avLst/>
          </a:prstGeom>
        </p:spPr>
        <p:txBody>
          <a:bodyPr lIns="0" tIns="0" rIns="0" bIns="0" rtlCol="0" anchor="t">
            <a:spAutoFit/>
          </a:bodyPr>
          <a:lstStyle/>
          <a:p>
            <a:pPr algn="l">
              <a:lnSpc>
                <a:spcPts val="3310"/>
              </a:lnSpc>
            </a:pPr>
            <a:r>
              <a:rPr lang="en-US" sz="2757" b="1">
                <a:solidFill>
                  <a:srgbClr val="403E3E"/>
                </a:solidFill>
                <a:latin typeface="Calibri (MS) Bold"/>
                <a:ea typeface="Calibri (MS) Bold"/>
                <a:cs typeface="Calibri (MS) Bold"/>
                <a:sym typeface="Calibri (MS) Bold"/>
              </a:rPr>
              <a:t>What’s need to change to support the target behaviour?</a:t>
            </a:r>
          </a:p>
          <a:p>
            <a:pPr algn="l">
              <a:lnSpc>
                <a:spcPts val="3310"/>
              </a:lnSpc>
            </a:pPr>
            <a:r>
              <a:rPr lang="en-US" sz="2757">
                <a:solidFill>
                  <a:srgbClr val="403E3E"/>
                </a:solidFill>
                <a:latin typeface="Calibri (MS)"/>
                <a:ea typeface="Calibri (MS)"/>
                <a:cs typeface="Calibri (MS)"/>
                <a:sym typeface="Calibri (MS)"/>
              </a:rPr>
              <a:t>Automatic Motivation.</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TextBox 2"/>
          <p:cNvSpPr txBox="1"/>
          <p:nvPr/>
        </p:nvSpPr>
        <p:spPr>
          <a:xfrm>
            <a:off x="1028700" y="5257701"/>
            <a:ext cx="16230600" cy="723900"/>
          </a:xfrm>
          <a:prstGeom prst="rect">
            <a:avLst/>
          </a:prstGeom>
        </p:spPr>
        <p:txBody>
          <a:bodyPr lIns="0" tIns="0" rIns="0" bIns="0" rtlCol="0" anchor="t">
            <a:spAutoFit/>
          </a:bodyPr>
          <a:lstStyle/>
          <a:p>
            <a:pPr algn="ctr">
              <a:lnSpc>
                <a:spcPts val="4199"/>
              </a:lnSpc>
            </a:pPr>
            <a:r>
              <a:rPr lang="en-US" sz="3499">
                <a:solidFill>
                  <a:srgbClr val="403E3E"/>
                </a:solidFill>
                <a:latin typeface="Calibri (MS)"/>
                <a:ea typeface="Calibri (MS)"/>
                <a:cs typeface="Calibri (MS)"/>
                <a:sym typeface="Calibri (MS)"/>
              </a:rPr>
              <a:t>Assess the client’s current behaviours, and select and specify a target behaviour</a:t>
            </a:r>
          </a:p>
        </p:txBody>
      </p:sp>
      <p:sp>
        <p:nvSpPr>
          <p:cNvPr id="3" name="TextBox 3"/>
          <p:cNvSpPr txBox="1"/>
          <p:nvPr/>
        </p:nvSpPr>
        <p:spPr>
          <a:xfrm>
            <a:off x="6898011" y="3876774"/>
            <a:ext cx="4491979" cy="1390613"/>
          </a:xfrm>
          <a:prstGeom prst="rect">
            <a:avLst/>
          </a:prstGeom>
        </p:spPr>
        <p:txBody>
          <a:bodyPr lIns="0" tIns="0" rIns="0" bIns="0" rtlCol="0" anchor="t">
            <a:spAutoFit/>
          </a:bodyPr>
          <a:lstStyle/>
          <a:p>
            <a:pPr algn="ctr">
              <a:lnSpc>
                <a:spcPts val="7630"/>
              </a:lnSpc>
            </a:pPr>
            <a:r>
              <a:rPr lang="en-US" sz="6359" b="1">
                <a:solidFill>
                  <a:srgbClr val="403E3E"/>
                </a:solidFill>
                <a:latin typeface="Calibri (MS) Bold"/>
                <a:ea typeface="Calibri (MS) Bold"/>
                <a:cs typeface="Calibri (MS) Bold"/>
                <a:sym typeface="Calibri (MS) Bold"/>
              </a:rPr>
              <a:t>Section 1:</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TextBox 2"/>
          <p:cNvSpPr txBox="1"/>
          <p:nvPr/>
        </p:nvSpPr>
        <p:spPr>
          <a:xfrm>
            <a:off x="3200332" y="416932"/>
            <a:ext cx="11887337" cy="994935"/>
          </a:xfrm>
          <a:prstGeom prst="rect">
            <a:avLst/>
          </a:prstGeom>
        </p:spPr>
        <p:txBody>
          <a:bodyPr lIns="0" tIns="0" rIns="0" bIns="0" rtlCol="0" anchor="t">
            <a:spAutoFit/>
          </a:bodyPr>
          <a:lstStyle/>
          <a:p>
            <a:pPr algn="ctr">
              <a:lnSpc>
                <a:spcPts val="6079"/>
              </a:lnSpc>
            </a:pPr>
            <a:r>
              <a:rPr lang="en-US" sz="5065" b="1">
                <a:solidFill>
                  <a:srgbClr val="403E3E"/>
                </a:solidFill>
                <a:latin typeface="Calibri (MS) Bold"/>
                <a:ea typeface="Calibri (MS) Bold"/>
                <a:cs typeface="Calibri (MS) Bold"/>
                <a:sym typeface="Calibri (MS) Bold"/>
              </a:rPr>
              <a:t>Applying the Transtheoretical Model (TTM)</a:t>
            </a:r>
          </a:p>
        </p:txBody>
      </p:sp>
      <p:sp>
        <p:nvSpPr>
          <p:cNvPr id="3" name="TextBox 3"/>
          <p:cNvSpPr txBox="1"/>
          <p:nvPr/>
        </p:nvSpPr>
        <p:spPr>
          <a:xfrm>
            <a:off x="1028700" y="1720306"/>
            <a:ext cx="9611031" cy="8030225"/>
          </a:xfrm>
          <a:prstGeom prst="rect">
            <a:avLst/>
          </a:prstGeom>
        </p:spPr>
        <p:txBody>
          <a:bodyPr lIns="0" tIns="0" rIns="0" bIns="0" rtlCol="0" anchor="t">
            <a:spAutoFit/>
          </a:bodyPr>
          <a:lstStyle/>
          <a:p>
            <a:pPr algn="l">
              <a:lnSpc>
                <a:spcPts val="3310"/>
              </a:lnSpc>
            </a:pPr>
            <a:r>
              <a:rPr lang="en-US" sz="2757" b="1">
                <a:solidFill>
                  <a:srgbClr val="403E3E"/>
                </a:solidFill>
                <a:latin typeface="Calibri (MS) Bold"/>
                <a:ea typeface="Calibri (MS) Bold"/>
                <a:cs typeface="Calibri (MS) Bold"/>
                <a:sym typeface="Calibri (MS) Bold"/>
              </a:rPr>
              <a:t>Overview: </a:t>
            </a:r>
            <a:r>
              <a:rPr lang="en-US" sz="2757">
                <a:solidFill>
                  <a:srgbClr val="403E3E"/>
                </a:solidFill>
                <a:latin typeface="Calibri (MS)"/>
                <a:ea typeface="Calibri (MS)"/>
                <a:cs typeface="Calibri (MS)"/>
                <a:sym typeface="Calibri (MS)"/>
              </a:rPr>
              <a:t>The Transtheoretical Model (TTM), also known as </a:t>
            </a:r>
            <a:r>
              <a:rPr lang="en-US" sz="2757" i="1">
                <a:solidFill>
                  <a:srgbClr val="403E3E"/>
                </a:solidFill>
                <a:latin typeface="Calibri (MS) Italics"/>
                <a:ea typeface="Calibri (MS) Italics"/>
                <a:cs typeface="Calibri (MS) Italics"/>
                <a:sym typeface="Calibri (MS) Italics"/>
              </a:rPr>
              <a:t>the Stages of Change model</a:t>
            </a:r>
            <a:r>
              <a:rPr lang="en-US" sz="2757">
                <a:solidFill>
                  <a:srgbClr val="403E3E"/>
                </a:solidFill>
                <a:latin typeface="Calibri (MS)"/>
                <a:ea typeface="Calibri (MS)"/>
                <a:cs typeface="Calibri (MS)"/>
                <a:sym typeface="Calibri (MS)"/>
              </a:rPr>
              <a:t>, is a widely used framework for understanding intentional behaviour change.</a:t>
            </a:r>
          </a:p>
          <a:p>
            <a:pPr algn="l">
              <a:lnSpc>
                <a:spcPts val="3310"/>
              </a:lnSpc>
            </a:pPr>
            <a:endParaRPr lang="en-US" sz="2757">
              <a:solidFill>
                <a:srgbClr val="403E3E"/>
              </a:solidFill>
              <a:latin typeface="Calibri (MS)"/>
              <a:ea typeface="Calibri (MS)"/>
              <a:cs typeface="Calibri (MS)"/>
              <a:sym typeface="Calibri (MS)"/>
            </a:endParaRPr>
          </a:p>
          <a:p>
            <a:pPr algn="l">
              <a:lnSpc>
                <a:spcPts val="3310"/>
              </a:lnSpc>
            </a:pPr>
            <a:r>
              <a:rPr lang="en-US" sz="2757">
                <a:solidFill>
                  <a:srgbClr val="403E3E"/>
                </a:solidFill>
                <a:latin typeface="Calibri (MS)"/>
                <a:ea typeface="Calibri (MS)"/>
                <a:cs typeface="Calibri (MS)"/>
                <a:sym typeface="Calibri (MS)"/>
              </a:rPr>
              <a:t>It consists of four components:</a:t>
            </a:r>
          </a:p>
          <a:p>
            <a:pPr algn="l">
              <a:lnSpc>
                <a:spcPts val="3310"/>
              </a:lnSpc>
            </a:pPr>
            <a:r>
              <a:rPr lang="en-US" sz="2757">
                <a:solidFill>
                  <a:srgbClr val="403E3E"/>
                </a:solidFill>
                <a:latin typeface="Calibri (MS)"/>
                <a:ea typeface="Calibri (MS)"/>
                <a:cs typeface="Calibri (MS)"/>
                <a:sym typeface="Calibri (MS)"/>
              </a:rPr>
              <a:t>1) Stages of Change</a:t>
            </a:r>
          </a:p>
          <a:p>
            <a:pPr algn="l">
              <a:lnSpc>
                <a:spcPts val="3310"/>
              </a:lnSpc>
            </a:pPr>
            <a:r>
              <a:rPr lang="en-US" sz="2757">
                <a:solidFill>
                  <a:srgbClr val="403E3E"/>
                </a:solidFill>
                <a:latin typeface="Calibri (MS)"/>
                <a:ea typeface="Calibri (MS)"/>
                <a:cs typeface="Calibri (MS)"/>
                <a:sym typeface="Calibri (MS)"/>
              </a:rPr>
              <a:t>2) Decisional Balance</a:t>
            </a:r>
          </a:p>
          <a:p>
            <a:pPr algn="l">
              <a:lnSpc>
                <a:spcPts val="3310"/>
              </a:lnSpc>
            </a:pPr>
            <a:r>
              <a:rPr lang="en-US" sz="2757">
                <a:solidFill>
                  <a:srgbClr val="403E3E"/>
                </a:solidFill>
                <a:latin typeface="Calibri (MS)"/>
                <a:ea typeface="Calibri (MS)"/>
                <a:cs typeface="Calibri (MS)"/>
                <a:sym typeface="Calibri (MS)"/>
              </a:rPr>
              <a:t>3) Self-efficacy</a:t>
            </a:r>
          </a:p>
          <a:p>
            <a:pPr algn="l">
              <a:lnSpc>
                <a:spcPts val="3310"/>
              </a:lnSpc>
            </a:pPr>
            <a:r>
              <a:rPr lang="en-US" sz="2757">
                <a:solidFill>
                  <a:srgbClr val="403E3E"/>
                </a:solidFill>
                <a:latin typeface="Calibri (MS)"/>
                <a:ea typeface="Calibri (MS)"/>
                <a:cs typeface="Calibri (MS)"/>
                <a:sym typeface="Calibri (MS)"/>
              </a:rPr>
              <a:t>4) Processes of Change.</a:t>
            </a:r>
          </a:p>
          <a:p>
            <a:pPr algn="l">
              <a:lnSpc>
                <a:spcPts val="3310"/>
              </a:lnSpc>
            </a:pPr>
            <a:endParaRPr lang="en-US" sz="2757">
              <a:solidFill>
                <a:srgbClr val="403E3E"/>
              </a:solidFill>
              <a:latin typeface="Calibri (MS)"/>
              <a:ea typeface="Calibri (MS)"/>
              <a:cs typeface="Calibri (MS)"/>
              <a:sym typeface="Calibri (MS)"/>
            </a:endParaRPr>
          </a:p>
          <a:p>
            <a:pPr algn="l">
              <a:lnSpc>
                <a:spcPts val="3310"/>
              </a:lnSpc>
            </a:pPr>
            <a:r>
              <a:rPr lang="en-US" sz="2757">
                <a:solidFill>
                  <a:srgbClr val="403E3E"/>
                </a:solidFill>
                <a:latin typeface="Calibri (MS)"/>
                <a:ea typeface="Calibri (MS)"/>
                <a:cs typeface="Calibri (MS)"/>
                <a:sym typeface="Calibri (MS)"/>
              </a:rPr>
              <a:t>The model has show efficacy for improving physical activity in adults (Oba et al 2024). As well as behaviours spanning, diet, smoking and other addictions (Prochaska &amp; Velicer 1997).</a:t>
            </a:r>
          </a:p>
          <a:p>
            <a:pPr algn="l">
              <a:lnSpc>
                <a:spcPts val="3310"/>
              </a:lnSpc>
            </a:pPr>
            <a:endParaRPr lang="en-US" sz="2757">
              <a:solidFill>
                <a:srgbClr val="403E3E"/>
              </a:solidFill>
              <a:latin typeface="Calibri (MS)"/>
              <a:ea typeface="Calibri (MS)"/>
              <a:cs typeface="Calibri (MS)"/>
              <a:sym typeface="Calibri (MS)"/>
            </a:endParaRPr>
          </a:p>
          <a:p>
            <a:pPr algn="l">
              <a:lnSpc>
                <a:spcPts val="3310"/>
              </a:lnSpc>
            </a:pPr>
            <a:r>
              <a:rPr lang="en-US" sz="2757" b="1">
                <a:solidFill>
                  <a:srgbClr val="403E3E"/>
                </a:solidFill>
                <a:latin typeface="Calibri (MS) Bold"/>
                <a:ea typeface="Calibri (MS) Bold"/>
                <a:cs typeface="Calibri (MS) Bold"/>
                <a:sym typeface="Calibri (MS) Bold"/>
              </a:rPr>
              <a:t>Considerations: </a:t>
            </a:r>
            <a:r>
              <a:rPr lang="en-US" sz="2757">
                <a:solidFill>
                  <a:srgbClr val="403E3E"/>
                </a:solidFill>
                <a:latin typeface="Calibri (MS)"/>
                <a:ea typeface="Calibri (MS)"/>
                <a:cs typeface="Calibri (MS)"/>
                <a:sym typeface="Calibri (MS)"/>
              </a:rPr>
              <a:t>TTM assumes that people progress through stages in order, but real-world behaviour change is often non-linear, rapid, or inconsistent (Littell &amp; Girvin 2002). While a 2003 paper on smoking cessation found that stage-based interventions rarely outperform non–stage-based interventions (Cahill et al 2010).</a:t>
            </a:r>
          </a:p>
        </p:txBody>
      </p:sp>
      <p:sp>
        <p:nvSpPr>
          <p:cNvPr id="4" name="TextBox 4"/>
          <p:cNvSpPr txBox="1"/>
          <p:nvPr/>
        </p:nvSpPr>
        <p:spPr>
          <a:xfrm>
            <a:off x="11564602" y="8205475"/>
            <a:ext cx="5618086" cy="409424"/>
          </a:xfrm>
          <a:prstGeom prst="rect">
            <a:avLst/>
          </a:prstGeom>
        </p:spPr>
        <p:txBody>
          <a:bodyPr lIns="0" tIns="0" rIns="0" bIns="0" rtlCol="0" anchor="t">
            <a:spAutoFit/>
          </a:bodyPr>
          <a:lstStyle/>
          <a:p>
            <a:pPr algn="ctr">
              <a:lnSpc>
                <a:spcPts val="2830"/>
              </a:lnSpc>
            </a:pPr>
            <a:r>
              <a:rPr lang="en-US" sz="2357">
                <a:solidFill>
                  <a:srgbClr val="403E3E"/>
                </a:solidFill>
                <a:latin typeface="Calibri (MS)"/>
                <a:ea typeface="Calibri (MS)"/>
                <a:cs typeface="Calibri (MS)"/>
                <a:sym typeface="Calibri (MS)"/>
              </a:rPr>
              <a:t>Prochaska, DiClemente &amp; Norcross (1992)</a:t>
            </a:r>
          </a:p>
        </p:txBody>
      </p:sp>
      <p:sp>
        <p:nvSpPr>
          <p:cNvPr id="5" name="Freeform 5"/>
          <p:cNvSpPr/>
          <p:nvPr/>
        </p:nvSpPr>
        <p:spPr>
          <a:xfrm>
            <a:off x="10639731" y="2322867"/>
            <a:ext cx="7467827" cy="5662471"/>
          </a:xfrm>
          <a:custGeom>
            <a:avLst/>
            <a:gdLst/>
            <a:ahLst/>
            <a:cxnLst/>
            <a:rect l="l" t="t" r="r" b="b"/>
            <a:pathLst>
              <a:path w="7467827" h="5662471">
                <a:moveTo>
                  <a:pt x="0" y="0"/>
                </a:moveTo>
                <a:lnTo>
                  <a:pt x="7467827" y="0"/>
                </a:lnTo>
                <a:lnTo>
                  <a:pt x="7467827" y="5662471"/>
                </a:lnTo>
                <a:lnTo>
                  <a:pt x="0" y="5662471"/>
                </a:lnTo>
                <a:lnTo>
                  <a:pt x="0" y="0"/>
                </a:lnTo>
                <a:close/>
              </a:path>
            </a:pathLst>
          </a:custGeom>
          <a:blipFill>
            <a:blip r:embed="rId2"/>
            <a:stretch>
              <a:fillRect l="-8832" t="-2389" r="-5662" b="-12545"/>
            </a:stretch>
          </a:blipFill>
        </p:spPr>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grpSp>
        <p:nvGrpSpPr>
          <p:cNvPr id="2" name="Group 2"/>
          <p:cNvGrpSpPr/>
          <p:nvPr/>
        </p:nvGrpSpPr>
        <p:grpSpPr>
          <a:xfrm>
            <a:off x="358570" y="2129171"/>
            <a:ext cx="8308798" cy="6620606"/>
            <a:chOff x="0" y="0"/>
            <a:chExt cx="11078397" cy="8827475"/>
          </a:xfrm>
        </p:grpSpPr>
        <p:sp>
          <p:nvSpPr>
            <p:cNvPr id="3" name="Freeform 3"/>
            <p:cNvSpPr/>
            <p:nvPr/>
          </p:nvSpPr>
          <p:spPr>
            <a:xfrm>
              <a:off x="0" y="0"/>
              <a:ext cx="11078337" cy="8827516"/>
            </a:xfrm>
            <a:custGeom>
              <a:avLst/>
              <a:gdLst/>
              <a:ahLst/>
              <a:cxnLst/>
              <a:rect l="l" t="t" r="r" b="b"/>
              <a:pathLst>
                <a:path w="11078337" h="8827516">
                  <a:moveTo>
                    <a:pt x="0" y="0"/>
                  </a:moveTo>
                  <a:lnTo>
                    <a:pt x="11078337" y="0"/>
                  </a:lnTo>
                  <a:lnTo>
                    <a:pt x="11078337" y="8827516"/>
                  </a:lnTo>
                  <a:lnTo>
                    <a:pt x="0" y="8827516"/>
                  </a:lnTo>
                  <a:lnTo>
                    <a:pt x="0" y="0"/>
                  </a:lnTo>
                  <a:close/>
                </a:path>
              </a:pathLst>
            </a:custGeom>
            <a:blipFill>
              <a:blip r:embed="rId2"/>
              <a:stretch>
                <a:fillRect l="-5251" r="-5251"/>
              </a:stretch>
            </a:blipFill>
          </p:spPr>
        </p:sp>
      </p:grpSp>
      <p:sp>
        <p:nvSpPr>
          <p:cNvPr id="4" name="TextBox 4"/>
          <p:cNvSpPr txBox="1"/>
          <p:nvPr/>
        </p:nvSpPr>
        <p:spPr>
          <a:xfrm>
            <a:off x="6782659" y="300441"/>
            <a:ext cx="4722681" cy="1000068"/>
          </a:xfrm>
          <a:prstGeom prst="rect">
            <a:avLst/>
          </a:prstGeom>
        </p:spPr>
        <p:txBody>
          <a:bodyPr lIns="0" tIns="0" rIns="0" bIns="0" rtlCol="0" anchor="t">
            <a:spAutoFit/>
          </a:bodyPr>
          <a:lstStyle/>
          <a:p>
            <a:pPr algn="ctr">
              <a:lnSpc>
                <a:spcPts val="6079"/>
              </a:lnSpc>
            </a:pPr>
            <a:r>
              <a:rPr lang="en-US" sz="5065" b="1">
                <a:solidFill>
                  <a:srgbClr val="403E3E"/>
                </a:solidFill>
                <a:latin typeface="Calibri (MS) Bold"/>
                <a:ea typeface="Calibri (MS) Bold"/>
                <a:cs typeface="Calibri (MS) Bold"/>
                <a:sym typeface="Calibri (MS) Bold"/>
              </a:rPr>
              <a:t>Stages of Change</a:t>
            </a:r>
          </a:p>
        </p:txBody>
      </p:sp>
      <p:sp>
        <p:nvSpPr>
          <p:cNvPr id="5" name="TextBox 5"/>
          <p:cNvSpPr txBox="1"/>
          <p:nvPr/>
        </p:nvSpPr>
        <p:spPr>
          <a:xfrm>
            <a:off x="622220" y="1538633"/>
            <a:ext cx="8339814" cy="514265"/>
          </a:xfrm>
          <a:prstGeom prst="rect">
            <a:avLst/>
          </a:prstGeom>
        </p:spPr>
        <p:txBody>
          <a:bodyPr lIns="0" tIns="0" rIns="0" bIns="0" rtlCol="0" anchor="t">
            <a:spAutoFit/>
          </a:bodyPr>
          <a:lstStyle/>
          <a:p>
            <a:pPr algn="ctr">
              <a:lnSpc>
                <a:spcPts val="3211"/>
              </a:lnSpc>
            </a:pPr>
            <a:r>
              <a:rPr lang="en-US" sz="2676" b="1" u="sng">
                <a:solidFill>
                  <a:srgbClr val="403E3E"/>
                </a:solidFill>
                <a:latin typeface="Calibri (MS) Bold"/>
                <a:ea typeface="Calibri (MS) Bold"/>
                <a:cs typeface="Calibri (MS) Bold"/>
                <a:sym typeface="Calibri (MS) Bold"/>
              </a:rPr>
              <a:t>Dan has completed a stage of change questionnaire:</a:t>
            </a:r>
          </a:p>
        </p:txBody>
      </p:sp>
      <p:sp>
        <p:nvSpPr>
          <p:cNvPr id="6" name="TextBox 6"/>
          <p:cNvSpPr txBox="1"/>
          <p:nvPr/>
        </p:nvSpPr>
        <p:spPr>
          <a:xfrm>
            <a:off x="9364245" y="1538633"/>
            <a:ext cx="8361201" cy="914240"/>
          </a:xfrm>
          <a:prstGeom prst="rect">
            <a:avLst/>
          </a:prstGeom>
        </p:spPr>
        <p:txBody>
          <a:bodyPr lIns="0" tIns="0" rIns="0" bIns="0" rtlCol="0" anchor="t">
            <a:spAutoFit/>
          </a:bodyPr>
          <a:lstStyle/>
          <a:p>
            <a:pPr algn="ctr">
              <a:lnSpc>
                <a:spcPts val="3211"/>
              </a:lnSpc>
            </a:pPr>
            <a:r>
              <a:rPr lang="en-US" sz="2676" b="1" u="sng">
                <a:solidFill>
                  <a:srgbClr val="403E3E"/>
                </a:solidFill>
                <a:latin typeface="Calibri (MS) Bold"/>
                <a:ea typeface="Calibri (MS) Bold"/>
                <a:cs typeface="Calibri (MS) Bold"/>
                <a:sym typeface="Calibri (MS) Bold"/>
              </a:rPr>
              <a:t>Outcome: This would suggest Dan is in the Action Stage of Change</a:t>
            </a: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grpSp>
        <p:nvGrpSpPr>
          <p:cNvPr id="2" name="Group 2"/>
          <p:cNvGrpSpPr/>
          <p:nvPr/>
        </p:nvGrpSpPr>
        <p:grpSpPr>
          <a:xfrm>
            <a:off x="556918" y="4502487"/>
            <a:ext cx="8470419" cy="4173196"/>
            <a:chOff x="0" y="0"/>
            <a:chExt cx="11293892" cy="5564261"/>
          </a:xfrm>
        </p:grpSpPr>
        <p:sp>
          <p:nvSpPr>
            <p:cNvPr id="3" name="Freeform 3"/>
            <p:cNvSpPr/>
            <p:nvPr/>
          </p:nvSpPr>
          <p:spPr>
            <a:xfrm>
              <a:off x="0" y="0"/>
              <a:ext cx="11293856" cy="5564251"/>
            </a:xfrm>
            <a:custGeom>
              <a:avLst/>
              <a:gdLst/>
              <a:ahLst/>
              <a:cxnLst/>
              <a:rect l="l" t="t" r="r" b="b"/>
              <a:pathLst>
                <a:path w="11293856" h="5564251">
                  <a:moveTo>
                    <a:pt x="0" y="0"/>
                  </a:moveTo>
                  <a:lnTo>
                    <a:pt x="11293856" y="0"/>
                  </a:lnTo>
                  <a:lnTo>
                    <a:pt x="11293856" y="5564251"/>
                  </a:lnTo>
                  <a:lnTo>
                    <a:pt x="0" y="5564251"/>
                  </a:lnTo>
                  <a:lnTo>
                    <a:pt x="0" y="0"/>
                  </a:lnTo>
                  <a:close/>
                </a:path>
              </a:pathLst>
            </a:custGeom>
            <a:blipFill>
              <a:blip r:embed="rId2"/>
              <a:stretch>
                <a:fillRect t="-15965" b="-15966"/>
              </a:stretch>
            </a:blipFill>
          </p:spPr>
        </p:sp>
      </p:grpSp>
      <p:sp>
        <p:nvSpPr>
          <p:cNvPr id="4" name="TextBox 4"/>
          <p:cNvSpPr txBox="1"/>
          <p:nvPr/>
        </p:nvSpPr>
        <p:spPr>
          <a:xfrm>
            <a:off x="6782659" y="300441"/>
            <a:ext cx="4722681" cy="1000068"/>
          </a:xfrm>
          <a:prstGeom prst="rect">
            <a:avLst/>
          </a:prstGeom>
        </p:spPr>
        <p:txBody>
          <a:bodyPr lIns="0" tIns="0" rIns="0" bIns="0" rtlCol="0" anchor="t">
            <a:spAutoFit/>
          </a:bodyPr>
          <a:lstStyle/>
          <a:p>
            <a:pPr algn="ctr">
              <a:lnSpc>
                <a:spcPts val="6079"/>
              </a:lnSpc>
            </a:pPr>
            <a:r>
              <a:rPr lang="en-US" sz="5065" b="1">
                <a:solidFill>
                  <a:srgbClr val="403E3E"/>
                </a:solidFill>
                <a:latin typeface="Calibri (MS) Bold"/>
                <a:ea typeface="Calibri (MS) Bold"/>
                <a:cs typeface="Calibri (MS) Bold"/>
                <a:sym typeface="Calibri (MS) Bold"/>
              </a:rPr>
              <a:t>Self-Efficacy</a:t>
            </a:r>
          </a:p>
        </p:txBody>
      </p:sp>
      <p:sp>
        <p:nvSpPr>
          <p:cNvPr id="5" name="TextBox 5"/>
          <p:cNvSpPr txBox="1"/>
          <p:nvPr/>
        </p:nvSpPr>
        <p:spPr>
          <a:xfrm>
            <a:off x="622220" y="1538633"/>
            <a:ext cx="8339814" cy="514265"/>
          </a:xfrm>
          <a:prstGeom prst="rect">
            <a:avLst/>
          </a:prstGeom>
        </p:spPr>
        <p:txBody>
          <a:bodyPr lIns="0" tIns="0" rIns="0" bIns="0" rtlCol="0" anchor="t">
            <a:spAutoFit/>
          </a:bodyPr>
          <a:lstStyle/>
          <a:p>
            <a:pPr algn="ctr">
              <a:lnSpc>
                <a:spcPts val="3211"/>
              </a:lnSpc>
            </a:pPr>
            <a:r>
              <a:rPr lang="en-US" sz="2676" b="1" u="sng">
                <a:solidFill>
                  <a:srgbClr val="403E3E"/>
                </a:solidFill>
                <a:latin typeface="Calibri (MS) Bold"/>
                <a:ea typeface="Calibri (MS) Bold"/>
                <a:cs typeface="Calibri (MS) Bold"/>
                <a:sym typeface="Calibri (MS) Bold"/>
              </a:rPr>
              <a:t>Dan has completed a Self-Efficacy questionnaire:</a:t>
            </a:r>
          </a:p>
        </p:txBody>
      </p:sp>
      <p:sp>
        <p:nvSpPr>
          <p:cNvPr id="6" name="TextBox 6"/>
          <p:cNvSpPr txBox="1"/>
          <p:nvPr/>
        </p:nvSpPr>
        <p:spPr>
          <a:xfrm>
            <a:off x="8962034" y="1538633"/>
            <a:ext cx="8784799" cy="514265"/>
          </a:xfrm>
          <a:prstGeom prst="rect">
            <a:avLst/>
          </a:prstGeom>
        </p:spPr>
        <p:txBody>
          <a:bodyPr lIns="0" tIns="0" rIns="0" bIns="0" rtlCol="0" anchor="t">
            <a:spAutoFit/>
          </a:bodyPr>
          <a:lstStyle/>
          <a:p>
            <a:pPr algn="ctr">
              <a:lnSpc>
                <a:spcPts val="3211"/>
              </a:lnSpc>
            </a:pPr>
            <a:r>
              <a:rPr lang="en-US" sz="2676" b="1" u="sng">
                <a:solidFill>
                  <a:srgbClr val="403E3E"/>
                </a:solidFill>
                <a:latin typeface="Calibri (MS) Bold"/>
                <a:ea typeface="Calibri (MS) Bold"/>
                <a:cs typeface="Calibri (MS) Bold"/>
                <a:sym typeface="Calibri (MS) Bold"/>
              </a:rPr>
              <a:t>Outcome: This would suggest Dan’s Self-Efficacy is quite high</a:t>
            </a:r>
          </a:p>
        </p:txBody>
      </p:sp>
      <p:sp>
        <p:nvSpPr>
          <p:cNvPr id="7" name="TextBox 7"/>
          <p:cNvSpPr txBox="1"/>
          <p:nvPr/>
        </p:nvSpPr>
        <p:spPr>
          <a:xfrm>
            <a:off x="622220" y="2600311"/>
            <a:ext cx="8060641" cy="1714197"/>
          </a:xfrm>
          <a:prstGeom prst="rect">
            <a:avLst/>
          </a:prstGeom>
        </p:spPr>
        <p:txBody>
          <a:bodyPr lIns="0" tIns="0" rIns="0" bIns="0" rtlCol="0" anchor="t">
            <a:spAutoFit/>
          </a:bodyPr>
          <a:lstStyle/>
          <a:p>
            <a:pPr algn="l">
              <a:lnSpc>
                <a:spcPts val="3211"/>
              </a:lnSpc>
            </a:pPr>
            <a:r>
              <a:rPr lang="en-US" sz="2676">
                <a:solidFill>
                  <a:srgbClr val="403E3E"/>
                </a:solidFill>
                <a:latin typeface="Calibri (MS)"/>
                <a:ea typeface="Calibri (MS)"/>
                <a:cs typeface="Calibri (MS)"/>
                <a:sym typeface="Calibri (MS)"/>
              </a:rPr>
              <a:t>Please answer the following questions using this scale of 0% (not at all confident) to 100% (completely confident)</a:t>
            </a:r>
          </a:p>
          <a:p>
            <a:pPr algn="l">
              <a:lnSpc>
                <a:spcPts val="3211"/>
              </a:lnSpc>
            </a:pPr>
            <a:r>
              <a:rPr lang="en-US" sz="2676">
                <a:solidFill>
                  <a:srgbClr val="403E3E"/>
                </a:solidFill>
                <a:latin typeface="Calibri (MS)"/>
                <a:ea typeface="Calibri (MS)"/>
                <a:cs typeface="Calibri (MS)"/>
                <a:sym typeface="Calibri (MS)"/>
              </a:rPr>
              <a:t>How confident are you that you could increase your fibre intake?</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TextBox 2"/>
          <p:cNvSpPr txBox="1"/>
          <p:nvPr/>
        </p:nvSpPr>
        <p:spPr>
          <a:xfrm>
            <a:off x="6493935" y="224241"/>
            <a:ext cx="5300131" cy="1000068"/>
          </a:xfrm>
          <a:prstGeom prst="rect">
            <a:avLst/>
          </a:prstGeom>
        </p:spPr>
        <p:txBody>
          <a:bodyPr lIns="0" tIns="0" rIns="0" bIns="0" rtlCol="0" anchor="t">
            <a:spAutoFit/>
          </a:bodyPr>
          <a:lstStyle/>
          <a:p>
            <a:pPr algn="ctr">
              <a:lnSpc>
                <a:spcPts val="6079"/>
              </a:lnSpc>
            </a:pPr>
            <a:r>
              <a:rPr lang="en-US" sz="5065" b="1">
                <a:solidFill>
                  <a:srgbClr val="403E3E"/>
                </a:solidFill>
                <a:latin typeface="Calibri (MS) Bold"/>
                <a:ea typeface="Calibri (MS) Bold"/>
                <a:cs typeface="Calibri (MS) Bold"/>
                <a:sym typeface="Calibri (MS) Bold"/>
              </a:rPr>
              <a:t>Decisional Balance</a:t>
            </a: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5300131" cy="1000068"/>
          </a:xfrm>
          <a:prstGeom prst="rect">
            <a:avLst/>
          </a:prstGeom>
        </p:spPr>
        <p:txBody>
          <a:bodyPr lIns="0" tIns="0" rIns="0" bIns="0" rtlCol="0" anchor="t">
            <a:spAutoFit/>
          </a:bodyPr>
          <a:lstStyle/>
          <a:p>
            <a:pPr algn="l">
              <a:lnSpc>
                <a:spcPts val="6079"/>
              </a:lnSpc>
            </a:pPr>
            <a:r>
              <a:rPr lang="en-US" sz="5065" b="1">
                <a:solidFill>
                  <a:srgbClr val="403E3E"/>
                </a:solidFill>
                <a:latin typeface="Calibri (MS) Bold"/>
                <a:ea typeface="Calibri (MS) Bold"/>
                <a:cs typeface="Calibri (MS) Bold"/>
                <a:sym typeface="Calibri (MS) Bold"/>
              </a:rPr>
              <a:t>References</a:t>
            </a:r>
          </a:p>
        </p:txBody>
      </p:sp>
      <p:sp>
        <p:nvSpPr>
          <p:cNvPr id="3" name="TextBox 3"/>
          <p:cNvSpPr txBox="1"/>
          <p:nvPr/>
        </p:nvSpPr>
        <p:spPr>
          <a:xfrm>
            <a:off x="1028700" y="2001198"/>
            <a:ext cx="16230600" cy="7201714"/>
          </a:xfrm>
          <a:prstGeom prst="rect">
            <a:avLst/>
          </a:prstGeom>
        </p:spPr>
        <p:txBody>
          <a:bodyPr lIns="0" tIns="0" rIns="0" bIns="0" rtlCol="0" anchor="t">
            <a:spAutoFit/>
          </a:bodyPr>
          <a:lstStyle/>
          <a:p>
            <a:pPr algn="l">
              <a:lnSpc>
                <a:spcPts val="2579"/>
              </a:lnSpc>
            </a:pPr>
            <a:r>
              <a:rPr lang="en-US" sz="2149">
                <a:solidFill>
                  <a:srgbClr val="403E3E"/>
                </a:solidFill>
                <a:latin typeface="Calibri (MS)"/>
                <a:ea typeface="Calibri (MS)"/>
                <a:cs typeface="Calibri (MS)"/>
                <a:sym typeface="Calibri (MS)"/>
              </a:rPr>
              <a:t>Michie, S., van Stralen, M. M., &amp; West, R. (2011). The behaviour change wheel: A new method for characterising and designing behaviour change interventions. Implementation Science : IS, 6(1), Article 42. </a:t>
            </a:r>
            <a:r>
              <a:rPr lang="en-US" sz="2149" u="sng">
                <a:solidFill>
                  <a:srgbClr val="0000FF"/>
                </a:solidFill>
                <a:latin typeface="Calibri (MS)"/>
                <a:ea typeface="Calibri (MS)"/>
                <a:cs typeface="Calibri (MS)"/>
                <a:sym typeface="Calibri (MS)"/>
                <a:hlinkClick r:id="rId2" tooltip="https://doi.org/10.1186/1748-5908-6-42"/>
              </a:rPr>
              <a:t>https://doi.org/10.1186/1748-5908-6-42</a:t>
            </a:r>
          </a:p>
          <a:p>
            <a:pPr algn="l">
              <a:lnSpc>
                <a:spcPts val="2579"/>
              </a:lnSpc>
            </a:pPr>
            <a:r>
              <a:rPr lang="en-US" sz="2149">
                <a:solidFill>
                  <a:srgbClr val="403E3E"/>
                </a:solidFill>
                <a:latin typeface="Calibri (MS)"/>
                <a:ea typeface="Calibri (MS)"/>
                <a:cs typeface="Calibri (MS)"/>
                <a:sym typeface="Calibri (MS)"/>
              </a:rPr>
              <a:t>Presseau, J., Byrne-Davis, L. M. T., Hotham, S., Lorencatto, F., Potthoff, S., Atkinson, L., Bull, E. R., Dima, A. L., van Dongen, A., French, D., Hankonen, N., Hart, J., ten Hoor, G. A., Hudson, K., Kwasnicka, D., van Lieshout, S., McSharry, J., Olander, E. K., Powell, R., … Byrne, M. (2022). Enhancing the translation of health behaviour change research into practice: a selective conceptual review of the synergy between implementation science and health psychology. Health Psychology Review, 16(1), 22–49. </a:t>
            </a:r>
            <a:r>
              <a:rPr lang="en-US" sz="2149" u="sng">
                <a:solidFill>
                  <a:srgbClr val="0000FF"/>
                </a:solidFill>
                <a:latin typeface="Calibri (MS)"/>
                <a:ea typeface="Calibri (MS)"/>
                <a:cs typeface="Calibri (MS)"/>
                <a:sym typeface="Calibri (MS)"/>
                <a:hlinkClick r:id="rId3" tooltip="https://doi.org/10.1080/17437199.2020.1866638"/>
              </a:rPr>
              <a:t>https://doi.org/10.1080/17437199.2020.1866638</a:t>
            </a:r>
          </a:p>
          <a:p>
            <a:pPr algn="l">
              <a:lnSpc>
                <a:spcPts val="2579"/>
              </a:lnSpc>
            </a:pPr>
            <a:r>
              <a:rPr lang="en-US" sz="2149">
                <a:solidFill>
                  <a:srgbClr val="403E3E"/>
                </a:solidFill>
                <a:latin typeface="Calibri (MS)"/>
                <a:ea typeface="Calibri (MS)"/>
                <a:cs typeface="Calibri (MS)"/>
                <a:sym typeface="Calibri (MS)"/>
              </a:rPr>
              <a:t>Littell, J. H., &amp; Girvin, H. (2002). Stages of Change: A Critique. Behavior Modification, 26(2), 223–273. </a:t>
            </a:r>
            <a:r>
              <a:rPr lang="en-US" sz="2149" u="sng">
                <a:solidFill>
                  <a:srgbClr val="0000FF"/>
                </a:solidFill>
                <a:latin typeface="Calibri (MS)"/>
                <a:ea typeface="Calibri (MS)"/>
                <a:cs typeface="Calibri (MS)"/>
                <a:sym typeface="Calibri (MS)"/>
                <a:hlinkClick r:id="rId4" tooltip="https://doi.org/10.1177/0145445502026002006"/>
              </a:rPr>
              <a:t>https://doi.org/10.1177/0145445502026002006</a:t>
            </a:r>
          </a:p>
          <a:p>
            <a:pPr algn="l">
              <a:lnSpc>
                <a:spcPts val="2579"/>
              </a:lnSpc>
            </a:pPr>
            <a:r>
              <a:rPr lang="en-US" sz="2149">
                <a:solidFill>
                  <a:srgbClr val="403E3E"/>
                </a:solidFill>
                <a:latin typeface="Calibri (MS)"/>
                <a:ea typeface="Calibri (MS)"/>
                <a:cs typeface="Calibri (MS)"/>
                <a:sym typeface="Calibri (MS)"/>
              </a:rPr>
              <a:t>Cahill, K., Lancaster, T., &amp; Green, N. (2010). Stage‐based interventions for smoking cessation. Cochrane Database of Systematic Reviews, 2010(11), CD004492. </a:t>
            </a:r>
            <a:r>
              <a:rPr lang="en-US" sz="2149" u="sng">
                <a:solidFill>
                  <a:srgbClr val="0000FF"/>
                </a:solidFill>
                <a:latin typeface="Calibri (MS)"/>
                <a:ea typeface="Calibri (MS)"/>
                <a:cs typeface="Calibri (MS)"/>
                <a:sym typeface="Calibri (MS)"/>
                <a:hlinkClick r:id="rId5" tooltip="https://doi.org/10.1002/14651858.CD004492.pub4"/>
              </a:rPr>
              <a:t>https://doi.org/10.1002/14651858.CD004492.pub4</a:t>
            </a:r>
          </a:p>
          <a:p>
            <a:pPr algn="l">
              <a:lnSpc>
                <a:spcPts val="2579"/>
              </a:lnSpc>
            </a:pPr>
            <a:r>
              <a:rPr lang="en-US" sz="2149">
                <a:solidFill>
                  <a:srgbClr val="403E3E"/>
                </a:solidFill>
                <a:latin typeface="Calibri (MS)"/>
                <a:ea typeface="Calibri (MS)"/>
                <a:cs typeface="Calibri (MS)"/>
                <a:sym typeface="Calibri (MS)"/>
              </a:rPr>
              <a:t>Oba, T., Takano, K., Katahira, K., &amp; Kimura, K. (2024). Revisiting the Transtheoretical Model for Physical Activity: A Large-Scale Cross-Sectional Study on Japanese-Speaking Adults. Annals of Behavioral Medicine, 58(3), 167–178. </a:t>
            </a:r>
            <a:r>
              <a:rPr lang="en-US" sz="2149" u="sng">
                <a:solidFill>
                  <a:srgbClr val="0000FF"/>
                </a:solidFill>
                <a:latin typeface="Calibri (MS)"/>
                <a:ea typeface="Calibri (MS)"/>
                <a:cs typeface="Calibri (MS)"/>
                <a:sym typeface="Calibri (MS)"/>
                <a:hlinkClick r:id="rId6" tooltip="https://doi.org/10.1093/abm/kaad069"/>
              </a:rPr>
              <a:t>https://doi.org/10.1093/abm/kaad069</a:t>
            </a:r>
          </a:p>
          <a:p>
            <a:pPr algn="l">
              <a:lnSpc>
                <a:spcPts val="2579"/>
              </a:lnSpc>
            </a:pPr>
            <a:r>
              <a:rPr lang="en-US" sz="2149">
                <a:solidFill>
                  <a:srgbClr val="403E3E"/>
                </a:solidFill>
                <a:latin typeface="Calibri (MS)"/>
                <a:ea typeface="Calibri (MS)"/>
                <a:cs typeface="Calibri (MS)"/>
                <a:sym typeface="Calibri (MS)"/>
              </a:rPr>
              <a:t>Prochaska, J. O., &amp; Velicer, W. F. (1997). The Transtheoretical Model of Health Behavior Change. American Journal of Health Promotion, 12(1), 38–48. </a:t>
            </a:r>
            <a:r>
              <a:rPr lang="en-US" sz="2149" u="sng">
                <a:solidFill>
                  <a:srgbClr val="0000FF"/>
                </a:solidFill>
                <a:latin typeface="Calibri (MS)"/>
                <a:ea typeface="Calibri (MS)"/>
                <a:cs typeface="Calibri (MS)"/>
                <a:sym typeface="Calibri (MS)"/>
                <a:hlinkClick r:id="rId7" tooltip="https://doi.org/10.4278/0890-1171-12.1.38"/>
              </a:rPr>
              <a:t>https://doi.org/10.4278/0890-1171-12.1.38</a:t>
            </a:r>
          </a:p>
          <a:p>
            <a:pPr algn="l">
              <a:lnSpc>
                <a:spcPts val="2579"/>
              </a:lnSpc>
            </a:pPr>
            <a:r>
              <a:rPr lang="en-US" sz="2149">
                <a:solidFill>
                  <a:srgbClr val="403E3E"/>
                </a:solidFill>
                <a:latin typeface="Calibri (MS)"/>
                <a:ea typeface="Calibri (MS)"/>
                <a:cs typeface="Calibri (MS)"/>
                <a:sym typeface="Calibri (MS)"/>
              </a:rPr>
              <a:t>Murphy, K., Berk, J., Muhwava-Mbabala, L., Booley, S., Harbron, J., Ware, L., Norris, S., Zarowsky, C., Lambert, E. V., &amp; Levitt, N. S. (2023). Using the COM-B model and Behaviour Change Wheel to develop a theory and evidence-based intervention for women with gestational diabetes (IINDIAGO). BMC Public Health, 23(1), Article 894. </a:t>
            </a:r>
            <a:r>
              <a:rPr lang="en-US" sz="2149" u="sng">
                <a:solidFill>
                  <a:srgbClr val="0000FF"/>
                </a:solidFill>
                <a:latin typeface="Calibri (MS)"/>
                <a:ea typeface="Calibri (MS)"/>
                <a:cs typeface="Calibri (MS)"/>
                <a:sym typeface="Calibri (MS)"/>
                <a:hlinkClick r:id="rId8" tooltip="https://doi.org/10.1186/s12889-023-15586-y"/>
              </a:rPr>
              <a:t>https://doi.org/10.1186/s12889-023-15586-y</a:t>
            </a:r>
          </a:p>
          <a:p>
            <a:pPr algn="l">
              <a:lnSpc>
                <a:spcPts val="2579"/>
              </a:lnSpc>
            </a:pPr>
            <a:r>
              <a:rPr lang="en-US" sz="2149">
                <a:solidFill>
                  <a:srgbClr val="403E3E"/>
                </a:solidFill>
                <a:latin typeface="Calibri (MS)"/>
                <a:ea typeface="Calibri (MS)"/>
                <a:cs typeface="Calibri (MS)"/>
                <a:sym typeface="Calibri (MS)"/>
              </a:rPr>
              <a:t>Timkova, V., Minarikova, D., Fabryova, L., Buckova, J., Minarik, P., Katreniakova, Z., &amp; Nagyova, I. (2024). Facilitators and barriers to behavior change in overweight and obesity management using the COM-B model. Frontiers in Psychology, 15, 1280071. </a:t>
            </a:r>
            <a:r>
              <a:rPr lang="en-US" sz="2149" u="sng">
                <a:solidFill>
                  <a:srgbClr val="0000FF"/>
                </a:solidFill>
                <a:latin typeface="Calibri (MS)"/>
                <a:ea typeface="Calibri (MS)"/>
                <a:cs typeface="Calibri (MS)"/>
                <a:sym typeface="Calibri (MS)"/>
                <a:hlinkClick r:id="rId9" tooltip="https://doi.org/10.3389/fpsyg.2024.1280071"/>
              </a:rPr>
              <a:t>https://doi.org/10.3389/fpsyg.2024.1280071</a:t>
            </a:r>
          </a:p>
          <a:p>
            <a:pPr algn="l">
              <a:lnSpc>
                <a:spcPts val="2579"/>
              </a:lnSpc>
            </a:pPr>
            <a:r>
              <a:rPr lang="en-US" sz="2149">
                <a:solidFill>
                  <a:srgbClr val="403E3E"/>
                </a:solidFill>
                <a:latin typeface="Calibri (MS)"/>
                <a:ea typeface="Calibri (MS)"/>
                <a:cs typeface="Calibri (MS)"/>
                <a:sym typeface="Calibri (MS)"/>
              </a:rPr>
              <a:t>Keyworth, C., Epton, T., Goldthorpe, J., Calam, R., &amp; Armitage, C. J. (2020). Acceptability, reliability, and validity of a brief measure of capabilities, opportunities, and motivations (“COM‐B”). British Journal of Health Psychology, 25(3), 474–501. https://doi.org/10.1111/bjhp.12417</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Freeform 2"/>
          <p:cNvSpPr/>
          <p:nvPr/>
        </p:nvSpPr>
        <p:spPr>
          <a:xfrm>
            <a:off x="10174334" y="998418"/>
            <a:ext cx="7084966" cy="2960471"/>
          </a:xfrm>
          <a:custGeom>
            <a:avLst/>
            <a:gdLst/>
            <a:ahLst/>
            <a:cxnLst/>
            <a:rect l="l" t="t" r="r" b="b"/>
            <a:pathLst>
              <a:path w="7084966" h="2960471">
                <a:moveTo>
                  <a:pt x="0" y="0"/>
                </a:moveTo>
                <a:lnTo>
                  <a:pt x="7084966" y="0"/>
                </a:lnTo>
                <a:lnTo>
                  <a:pt x="7084966" y="2960471"/>
                </a:lnTo>
                <a:lnTo>
                  <a:pt x="0" y="2960471"/>
                </a:lnTo>
                <a:lnTo>
                  <a:pt x="0" y="0"/>
                </a:lnTo>
                <a:close/>
              </a:path>
            </a:pathLst>
          </a:custGeom>
          <a:blipFill>
            <a:blip r:embed="rId2"/>
            <a:stretch>
              <a:fillRect/>
            </a:stretch>
          </a:blipFill>
        </p:spPr>
      </p:sp>
      <p:sp>
        <p:nvSpPr>
          <p:cNvPr id="3" name="Freeform 3"/>
          <p:cNvSpPr/>
          <p:nvPr/>
        </p:nvSpPr>
        <p:spPr>
          <a:xfrm>
            <a:off x="9913525" y="4786039"/>
            <a:ext cx="7606583" cy="4181102"/>
          </a:xfrm>
          <a:custGeom>
            <a:avLst/>
            <a:gdLst/>
            <a:ahLst/>
            <a:cxnLst/>
            <a:rect l="l" t="t" r="r" b="b"/>
            <a:pathLst>
              <a:path w="7606583" h="4181102">
                <a:moveTo>
                  <a:pt x="0" y="0"/>
                </a:moveTo>
                <a:lnTo>
                  <a:pt x="7606583" y="0"/>
                </a:lnTo>
                <a:lnTo>
                  <a:pt x="7606583" y="4181102"/>
                </a:lnTo>
                <a:lnTo>
                  <a:pt x="0" y="4181102"/>
                </a:lnTo>
                <a:lnTo>
                  <a:pt x="0" y="0"/>
                </a:lnTo>
                <a:close/>
              </a:path>
            </a:pathLst>
          </a:custGeom>
          <a:blipFill>
            <a:blip r:embed="rId3"/>
            <a:stretch>
              <a:fillRect/>
            </a:stretch>
          </a:blipFill>
        </p:spPr>
      </p:sp>
      <p:sp>
        <p:nvSpPr>
          <p:cNvPr id="4" name="TextBox 4"/>
          <p:cNvSpPr txBox="1"/>
          <p:nvPr/>
        </p:nvSpPr>
        <p:spPr>
          <a:xfrm>
            <a:off x="1028700" y="3065065"/>
            <a:ext cx="5295900" cy="1654299"/>
          </a:xfrm>
          <a:prstGeom prst="rect">
            <a:avLst/>
          </a:prstGeom>
        </p:spPr>
        <p:txBody>
          <a:bodyPr wrap="square" lIns="0" tIns="0" rIns="0" bIns="0" rtlCol="0" anchor="t">
            <a:spAutoFit/>
          </a:bodyPr>
          <a:lstStyle/>
          <a:p>
            <a:pPr marL="1508760" lvl="4" indent="-571500" algn="l">
              <a:lnSpc>
                <a:spcPts val="4320"/>
              </a:lnSpc>
              <a:buFont typeface="Arial" panose="020B0604020202020204" pitchFamily="34" charset="0"/>
              <a:buChar char="•"/>
            </a:pPr>
            <a:r>
              <a:rPr lang="en-US" sz="3600" dirty="0" smtClean="0">
                <a:solidFill>
                  <a:srgbClr val="403E3E"/>
                </a:solidFill>
                <a:latin typeface="Calibri (MS) Light"/>
                <a:ea typeface="Calibri (MS) Light"/>
                <a:cs typeface="Calibri (MS) Light"/>
                <a:sym typeface="Calibri (MS) Light"/>
              </a:rPr>
              <a:t>Who </a:t>
            </a:r>
            <a:r>
              <a:rPr lang="en-US" sz="3600" dirty="0">
                <a:solidFill>
                  <a:srgbClr val="403E3E"/>
                </a:solidFill>
                <a:latin typeface="Calibri (MS) Light"/>
                <a:ea typeface="Calibri (MS) Light"/>
                <a:cs typeface="Calibri (MS) Light"/>
                <a:sym typeface="Calibri (MS) Light"/>
              </a:rPr>
              <a:t>am I? </a:t>
            </a:r>
          </a:p>
          <a:p>
            <a:pPr marL="1508760" lvl="4" indent="-571500" algn="l">
              <a:lnSpc>
                <a:spcPts val="4320"/>
              </a:lnSpc>
              <a:buFont typeface="Arial" panose="020B0604020202020204" pitchFamily="34" charset="0"/>
              <a:buChar char="•"/>
            </a:pPr>
            <a:r>
              <a:rPr lang="en-US" sz="3600" dirty="0">
                <a:solidFill>
                  <a:srgbClr val="403E3E"/>
                </a:solidFill>
                <a:latin typeface="Calibri (MS) Light"/>
                <a:ea typeface="Calibri (MS) Light"/>
                <a:cs typeface="Calibri (MS) Light"/>
                <a:sym typeface="Calibri (MS) Light"/>
              </a:rPr>
              <a:t>This Module</a:t>
            </a:r>
          </a:p>
          <a:p>
            <a:pPr marL="1508760" lvl="4" indent="-571500" algn="l">
              <a:lnSpc>
                <a:spcPts val="4320"/>
              </a:lnSpc>
              <a:buFont typeface="Arial" panose="020B0604020202020204" pitchFamily="34" charset="0"/>
              <a:buChar char="•"/>
            </a:pPr>
            <a:r>
              <a:rPr lang="en-US" sz="3600" dirty="0">
                <a:solidFill>
                  <a:srgbClr val="403E3E"/>
                </a:solidFill>
                <a:latin typeface="Calibri (MS) Light"/>
                <a:ea typeface="Calibri (MS) Light"/>
                <a:cs typeface="Calibri (MS) Light"/>
                <a:sym typeface="Calibri (MS) Light"/>
              </a:rPr>
              <a:t>This Presentation</a:t>
            </a:r>
          </a:p>
        </p:txBody>
      </p:sp>
      <p:sp>
        <p:nvSpPr>
          <p:cNvPr id="5" name="TextBox 5"/>
          <p:cNvSpPr txBox="1"/>
          <p:nvPr/>
        </p:nvSpPr>
        <p:spPr>
          <a:xfrm>
            <a:off x="1028700" y="885825"/>
            <a:ext cx="7589610" cy="1104964"/>
          </a:xfrm>
          <a:prstGeom prst="rect">
            <a:avLst/>
          </a:prstGeom>
        </p:spPr>
        <p:txBody>
          <a:bodyPr lIns="0" tIns="0" rIns="0" bIns="0" rtlCol="0" anchor="t">
            <a:spAutoFit/>
          </a:bodyPr>
          <a:lstStyle/>
          <a:p>
            <a:pPr algn="l">
              <a:lnSpc>
                <a:spcPts val="7630"/>
              </a:lnSpc>
            </a:pPr>
            <a:r>
              <a:rPr lang="en-US" sz="6359" b="1">
                <a:solidFill>
                  <a:srgbClr val="403E3E"/>
                </a:solidFill>
                <a:latin typeface="Calibri (MS) Bold"/>
                <a:ea typeface="Calibri (MS) Bold"/>
                <a:cs typeface="Calibri (MS) Bold"/>
                <a:sym typeface="Calibri (MS) Bold"/>
              </a:rPr>
              <a:t>Introduction and Aims</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grpSp>
        <p:nvGrpSpPr>
          <p:cNvPr id="2" name="Group 2"/>
          <p:cNvGrpSpPr/>
          <p:nvPr/>
        </p:nvGrpSpPr>
        <p:grpSpPr>
          <a:xfrm>
            <a:off x="998151" y="1033462"/>
            <a:ext cx="3220117" cy="4786503"/>
            <a:chOff x="0" y="0"/>
            <a:chExt cx="4293489" cy="6382004"/>
          </a:xfrm>
        </p:grpSpPr>
        <p:sp>
          <p:nvSpPr>
            <p:cNvPr id="3" name="Freeform 3"/>
            <p:cNvSpPr/>
            <p:nvPr/>
          </p:nvSpPr>
          <p:spPr>
            <a:xfrm>
              <a:off x="0" y="0"/>
              <a:ext cx="4293489" cy="6382004"/>
            </a:xfrm>
            <a:custGeom>
              <a:avLst/>
              <a:gdLst/>
              <a:ahLst/>
              <a:cxnLst/>
              <a:rect l="l" t="t" r="r" b="b"/>
              <a:pathLst>
                <a:path w="4293489" h="6382004">
                  <a:moveTo>
                    <a:pt x="0" y="0"/>
                  </a:moveTo>
                  <a:lnTo>
                    <a:pt x="4293489" y="0"/>
                  </a:lnTo>
                  <a:lnTo>
                    <a:pt x="4293489" y="6382004"/>
                  </a:lnTo>
                  <a:lnTo>
                    <a:pt x="0" y="6382004"/>
                  </a:lnTo>
                  <a:lnTo>
                    <a:pt x="0" y="0"/>
                  </a:lnTo>
                  <a:close/>
                </a:path>
              </a:pathLst>
            </a:custGeom>
            <a:blipFill>
              <a:blip r:embed="rId2"/>
              <a:stretch>
                <a:fillRect t="-456" b="-456"/>
              </a:stretch>
            </a:blipFill>
          </p:spPr>
        </p:sp>
      </p:grpSp>
      <p:sp>
        <p:nvSpPr>
          <p:cNvPr id="4" name="Freeform 4"/>
          <p:cNvSpPr/>
          <p:nvPr/>
        </p:nvSpPr>
        <p:spPr>
          <a:xfrm>
            <a:off x="988625" y="1023938"/>
            <a:ext cx="3239167" cy="4805553"/>
          </a:xfrm>
          <a:custGeom>
            <a:avLst/>
            <a:gdLst/>
            <a:ahLst/>
            <a:cxnLst/>
            <a:rect l="l" t="t" r="r" b="b"/>
            <a:pathLst>
              <a:path w="3239167" h="4805553">
                <a:moveTo>
                  <a:pt x="0" y="0"/>
                </a:moveTo>
                <a:lnTo>
                  <a:pt x="3239168" y="0"/>
                </a:lnTo>
                <a:lnTo>
                  <a:pt x="3239168" y="4805552"/>
                </a:lnTo>
                <a:lnTo>
                  <a:pt x="0" y="48055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6155747" y="5900850"/>
            <a:ext cx="3157728" cy="3357467"/>
            <a:chOff x="0" y="0"/>
            <a:chExt cx="4210304" cy="4476623"/>
          </a:xfrm>
        </p:grpSpPr>
        <p:sp>
          <p:nvSpPr>
            <p:cNvPr id="6" name="Freeform 6"/>
            <p:cNvSpPr/>
            <p:nvPr/>
          </p:nvSpPr>
          <p:spPr>
            <a:xfrm>
              <a:off x="0" y="0"/>
              <a:ext cx="4210304" cy="4476623"/>
            </a:xfrm>
            <a:custGeom>
              <a:avLst/>
              <a:gdLst/>
              <a:ahLst/>
              <a:cxnLst/>
              <a:rect l="l" t="t" r="r" b="b"/>
              <a:pathLst>
                <a:path w="4210304" h="4476623">
                  <a:moveTo>
                    <a:pt x="0" y="0"/>
                  </a:moveTo>
                  <a:lnTo>
                    <a:pt x="4210304" y="0"/>
                  </a:lnTo>
                  <a:lnTo>
                    <a:pt x="4210304" y="4476623"/>
                  </a:lnTo>
                  <a:lnTo>
                    <a:pt x="0" y="4476623"/>
                  </a:lnTo>
                  <a:lnTo>
                    <a:pt x="0" y="0"/>
                  </a:lnTo>
                  <a:close/>
                </a:path>
              </a:pathLst>
            </a:custGeom>
            <a:blipFill>
              <a:blip r:embed="rId5"/>
              <a:stretch>
                <a:fillRect l="-55511" r="-11723"/>
              </a:stretch>
            </a:blipFill>
            <a:ln w="19050" cap="sq">
              <a:solidFill>
                <a:srgbClr val="000000"/>
              </a:solidFill>
              <a:prstDash val="solid"/>
              <a:miter/>
            </a:ln>
          </p:spPr>
        </p:sp>
      </p:grpSp>
      <p:grpSp>
        <p:nvGrpSpPr>
          <p:cNvPr id="7" name="Group 7"/>
          <p:cNvGrpSpPr/>
          <p:nvPr/>
        </p:nvGrpSpPr>
        <p:grpSpPr>
          <a:xfrm>
            <a:off x="4289610" y="1033462"/>
            <a:ext cx="5023866" cy="4786503"/>
            <a:chOff x="0" y="0"/>
            <a:chExt cx="6698488" cy="6382004"/>
          </a:xfrm>
        </p:grpSpPr>
        <p:sp>
          <p:nvSpPr>
            <p:cNvPr id="8" name="Freeform 8"/>
            <p:cNvSpPr/>
            <p:nvPr/>
          </p:nvSpPr>
          <p:spPr>
            <a:xfrm>
              <a:off x="0" y="0"/>
              <a:ext cx="6698488" cy="6382004"/>
            </a:xfrm>
            <a:custGeom>
              <a:avLst/>
              <a:gdLst/>
              <a:ahLst/>
              <a:cxnLst/>
              <a:rect l="l" t="t" r="r" b="b"/>
              <a:pathLst>
                <a:path w="6698488" h="6382004">
                  <a:moveTo>
                    <a:pt x="0" y="0"/>
                  </a:moveTo>
                  <a:lnTo>
                    <a:pt x="6698488" y="0"/>
                  </a:lnTo>
                  <a:lnTo>
                    <a:pt x="6698488" y="6382004"/>
                  </a:lnTo>
                  <a:lnTo>
                    <a:pt x="0" y="6382004"/>
                  </a:lnTo>
                  <a:lnTo>
                    <a:pt x="0" y="0"/>
                  </a:lnTo>
                  <a:close/>
                </a:path>
              </a:pathLst>
            </a:custGeom>
            <a:blipFill>
              <a:blip r:embed="rId6"/>
              <a:stretch>
                <a:fillRect l="-21456" r="-21456"/>
              </a:stretch>
            </a:blipFill>
          </p:spPr>
        </p:sp>
      </p:grpSp>
      <p:sp>
        <p:nvSpPr>
          <p:cNvPr id="9" name="Freeform 9"/>
          <p:cNvSpPr/>
          <p:nvPr/>
        </p:nvSpPr>
        <p:spPr>
          <a:xfrm>
            <a:off x="4280084" y="1023938"/>
            <a:ext cx="5042916" cy="4805553"/>
          </a:xfrm>
          <a:custGeom>
            <a:avLst/>
            <a:gdLst/>
            <a:ahLst/>
            <a:cxnLst/>
            <a:rect l="l" t="t" r="r" b="b"/>
            <a:pathLst>
              <a:path w="5042916" h="4805553">
                <a:moveTo>
                  <a:pt x="0" y="0"/>
                </a:moveTo>
                <a:lnTo>
                  <a:pt x="5042917" y="0"/>
                </a:lnTo>
                <a:lnTo>
                  <a:pt x="5042917" y="4805552"/>
                </a:lnTo>
                <a:lnTo>
                  <a:pt x="0" y="480555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10" name="Group 10"/>
          <p:cNvGrpSpPr/>
          <p:nvPr/>
        </p:nvGrpSpPr>
        <p:grpSpPr>
          <a:xfrm>
            <a:off x="998151" y="5900850"/>
            <a:ext cx="5076254" cy="3357467"/>
            <a:chOff x="0" y="0"/>
            <a:chExt cx="6768339" cy="4476623"/>
          </a:xfrm>
        </p:grpSpPr>
        <p:sp>
          <p:nvSpPr>
            <p:cNvPr id="11" name="Freeform 11"/>
            <p:cNvSpPr/>
            <p:nvPr/>
          </p:nvSpPr>
          <p:spPr>
            <a:xfrm>
              <a:off x="0" y="0"/>
              <a:ext cx="6768338" cy="4476623"/>
            </a:xfrm>
            <a:custGeom>
              <a:avLst/>
              <a:gdLst/>
              <a:ahLst/>
              <a:cxnLst/>
              <a:rect l="l" t="t" r="r" b="b"/>
              <a:pathLst>
                <a:path w="6768338" h="4476623">
                  <a:moveTo>
                    <a:pt x="0" y="0"/>
                  </a:moveTo>
                  <a:lnTo>
                    <a:pt x="6768338" y="0"/>
                  </a:lnTo>
                  <a:lnTo>
                    <a:pt x="6768338" y="4476623"/>
                  </a:lnTo>
                  <a:lnTo>
                    <a:pt x="0" y="4476623"/>
                  </a:lnTo>
                  <a:lnTo>
                    <a:pt x="0" y="0"/>
                  </a:lnTo>
                  <a:close/>
                </a:path>
              </a:pathLst>
            </a:custGeom>
            <a:blipFill>
              <a:blip r:embed="rId9"/>
              <a:stretch>
                <a:fillRect t="-3030" b="-3030"/>
              </a:stretch>
            </a:blipFill>
            <a:ln w="19050" cap="sq">
              <a:solidFill>
                <a:srgbClr val="000000"/>
              </a:solidFill>
              <a:prstDash val="solid"/>
              <a:miter/>
            </a:ln>
          </p:spPr>
        </p:sp>
      </p:grpSp>
      <p:sp>
        <p:nvSpPr>
          <p:cNvPr id="12" name="TextBox 12"/>
          <p:cNvSpPr txBox="1"/>
          <p:nvPr/>
        </p:nvSpPr>
        <p:spPr>
          <a:xfrm>
            <a:off x="10439332" y="823497"/>
            <a:ext cx="6816156" cy="2352601"/>
          </a:xfrm>
          <a:prstGeom prst="rect">
            <a:avLst/>
          </a:prstGeom>
        </p:spPr>
        <p:txBody>
          <a:bodyPr lIns="0" tIns="0" rIns="0" bIns="0" rtlCol="0" anchor="t">
            <a:spAutoFit/>
          </a:bodyPr>
          <a:lstStyle/>
          <a:p>
            <a:pPr algn="r">
              <a:lnSpc>
                <a:spcPts val="7630"/>
              </a:lnSpc>
            </a:pPr>
            <a:r>
              <a:rPr lang="en-US" sz="6359" b="1" dirty="0">
                <a:solidFill>
                  <a:srgbClr val="403E3E"/>
                </a:solidFill>
                <a:latin typeface="Calibri (MS) Bold"/>
                <a:ea typeface="Calibri (MS) Bold"/>
                <a:cs typeface="Calibri (MS) Bold"/>
                <a:sym typeface="Calibri (MS) Bold"/>
              </a:rPr>
              <a:t>Who is Dan Williams?</a:t>
            </a:r>
          </a:p>
        </p:txBody>
      </p:sp>
      <p:sp>
        <p:nvSpPr>
          <p:cNvPr id="13" name="TextBox 13"/>
          <p:cNvSpPr txBox="1"/>
          <p:nvPr/>
        </p:nvSpPr>
        <p:spPr>
          <a:xfrm>
            <a:off x="13494590" y="3725591"/>
            <a:ext cx="3759945" cy="723978"/>
          </a:xfrm>
          <a:prstGeom prst="rect">
            <a:avLst/>
          </a:prstGeom>
        </p:spPr>
        <p:txBody>
          <a:bodyPr lIns="0" tIns="0" rIns="0" bIns="0" rtlCol="0" anchor="t">
            <a:spAutoFit/>
          </a:bodyPr>
          <a:lstStyle/>
          <a:p>
            <a:pPr algn="r">
              <a:lnSpc>
                <a:spcPts val="5037"/>
              </a:lnSpc>
            </a:pPr>
            <a:r>
              <a:rPr lang="en-US" sz="4198">
                <a:solidFill>
                  <a:srgbClr val="403E3E"/>
                </a:solidFill>
                <a:latin typeface="Calibri (MS) Light"/>
                <a:ea typeface="Calibri (MS) Light"/>
                <a:cs typeface="Calibri (MS) Light"/>
                <a:sym typeface="Calibri (MS) Light"/>
              </a:rPr>
              <a:t>Demographics</a:t>
            </a:r>
          </a:p>
        </p:txBody>
      </p:sp>
      <p:sp>
        <p:nvSpPr>
          <p:cNvPr id="14" name="TextBox 14"/>
          <p:cNvSpPr txBox="1"/>
          <p:nvPr/>
        </p:nvSpPr>
        <p:spPr>
          <a:xfrm>
            <a:off x="13495543" y="4586317"/>
            <a:ext cx="3759945" cy="723978"/>
          </a:xfrm>
          <a:prstGeom prst="rect">
            <a:avLst/>
          </a:prstGeom>
        </p:spPr>
        <p:txBody>
          <a:bodyPr lIns="0" tIns="0" rIns="0" bIns="0" rtlCol="0" anchor="t">
            <a:spAutoFit/>
          </a:bodyPr>
          <a:lstStyle/>
          <a:p>
            <a:pPr algn="r">
              <a:lnSpc>
                <a:spcPts val="5037"/>
              </a:lnSpc>
            </a:pPr>
            <a:r>
              <a:rPr lang="en-US" sz="4198">
                <a:solidFill>
                  <a:srgbClr val="403E3E"/>
                </a:solidFill>
                <a:latin typeface="Calibri (MS) Light"/>
                <a:ea typeface="Calibri (MS) Light"/>
                <a:cs typeface="Calibri (MS) Light"/>
                <a:sym typeface="Calibri (MS) Light"/>
              </a:rPr>
              <a:t>Home life</a:t>
            </a:r>
          </a:p>
        </p:txBody>
      </p:sp>
      <p:sp>
        <p:nvSpPr>
          <p:cNvPr id="15" name="TextBox 15"/>
          <p:cNvSpPr txBox="1"/>
          <p:nvPr/>
        </p:nvSpPr>
        <p:spPr>
          <a:xfrm>
            <a:off x="13495543" y="6286500"/>
            <a:ext cx="3759945" cy="723978"/>
          </a:xfrm>
          <a:prstGeom prst="rect">
            <a:avLst/>
          </a:prstGeom>
        </p:spPr>
        <p:txBody>
          <a:bodyPr lIns="0" tIns="0" rIns="0" bIns="0" rtlCol="0" anchor="t">
            <a:spAutoFit/>
          </a:bodyPr>
          <a:lstStyle/>
          <a:p>
            <a:pPr algn="r">
              <a:lnSpc>
                <a:spcPts val="5037"/>
              </a:lnSpc>
            </a:pPr>
            <a:r>
              <a:rPr lang="en-US" sz="4198">
                <a:solidFill>
                  <a:srgbClr val="403E3E"/>
                </a:solidFill>
                <a:latin typeface="Calibri (MS) Light"/>
                <a:ea typeface="Calibri (MS) Light"/>
                <a:cs typeface="Calibri (MS) Light"/>
                <a:sym typeface="Calibri (MS) Light"/>
              </a:rPr>
              <a:t>General health</a:t>
            </a:r>
          </a:p>
        </p:txBody>
      </p:sp>
      <p:sp>
        <p:nvSpPr>
          <p:cNvPr id="16" name="TextBox 16"/>
          <p:cNvSpPr txBox="1"/>
          <p:nvPr/>
        </p:nvSpPr>
        <p:spPr>
          <a:xfrm>
            <a:off x="13491731" y="5438697"/>
            <a:ext cx="3759945" cy="723978"/>
          </a:xfrm>
          <a:prstGeom prst="rect">
            <a:avLst/>
          </a:prstGeom>
        </p:spPr>
        <p:txBody>
          <a:bodyPr lIns="0" tIns="0" rIns="0" bIns="0" rtlCol="0" anchor="t">
            <a:spAutoFit/>
          </a:bodyPr>
          <a:lstStyle/>
          <a:p>
            <a:pPr algn="r">
              <a:lnSpc>
                <a:spcPts val="5037"/>
              </a:lnSpc>
            </a:pPr>
            <a:r>
              <a:rPr lang="en-US" sz="4198">
                <a:solidFill>
                  <a:srgbClr val="403E3E"/>
                </a:solidFill>
                <a:latin typeface="Calibri (MS) Light"/>
                <a:ea typeface="Calibri (MS) Light"/>
                <a:cs typeface="Calibri (MS) Light"/>
                <a:sym typeface="Calibri (MS) Light"/>
              </a:rPr>
              <a:t>Work life</a:t>
            </a:r>
          </a:p>
        </p:txBody>
      </p:sp>
      <p:sp>
        <p:nvSpPr>
          <p:cNvPr id="17" name="TextBox 17"/>
          <p:cNvSpPr txBox="1"/>
          <p:nvPr/>
        </p:nvSpPr>
        <p:spPr>
          <a:xfrm>
            <a:off x="11232274" y="3737064"/>
            <a:ext cx="588515" cy="689269"/>
          </a:xfrm>
          <a:prstGeom prst="rect">
            <a:avLst/>
          </a:prstGeom>
        </p:spPr>
        <p:txBody>
          <a:bodyPr lIns="0" tIns="0" rIns="0" bIns="0" rtlCol="0" anchor="t">
            <a:spAutoFit/>
          </a:bodyPr>
          <a:lstStyle/>
          <a:p>
            <a:pPr algn="l">
              <a:lnSpc>
                <a:spcPts val="4787"/>
              </a:lnSpc>
            </a:pPr>
            <a:r>
              <a:rPr lang="en-US" sz="4198" spc="-229">
                <a:solidFill>
                  <a:srgbClr val="403E3E"/>
                </a:solidFill>
                <a:latin typeface="Calibri (MS) Light"/>
                <a:ea typeface="Calibri (MS) Light"/>
                <a:cs typeface="Calibri (MS) Light"/>
                <a:sym typeface="Calibri (MS) Light"/>
              </a:rPr>
              <a:t>1</a:t>
            </a:r>
          </a:p>
        </p:txBody>
      </p:sp>
      <p:sp>
        <p:nvSpPr>
          <p:cNvPr id="18" name="TextBox 18"/>
          <p:cNvSpPr txBox="1"/>
          <p:nvPr/>
        </p:nvSpPr>
        <p:spPr>
          <a:xfrm>
            <a:off x="11232274" y="4603789"/>
            <a:ext cx="588515" cy="689269"/>
          </a:xfrm>
          <a:prstGeom prst="rect">
            <a:avLst/>
          </a:prstGeom>
        </p:spPr>
        <p:txBody>
          <a:bodyPr lIns="0" tIns="0" rIns="0" bIns="0" rtlCol="0" anchor="t">
            <a:spAutoFit/>
          </a:bodyPr>
          <a:lstStyle/>
          <a:p>
            <a:pPr algn="l">
              <a:lnSpc>
                <a:spcPts val="4787"/>
              </a:lnSpc>
            </a:pPr>
            <a:r>
              <a:rPr lang="en-US" sz="4198" spc="-229">
                <a:solidFill>
                  <a:srgbClr val="403E3E"/>
                </a:solidFill>
                <a:latin typeface="Calibri (MS) Light"/>
                <a:ea typeface="Calibri (MS) Light"/>
                <a:cs typeface="Calibri (MS) Light"/>
                <a:sym typeface="Calibri (MS) Light"/>
              </a:rPr>
              <a:t>2</a:t>
            </a:r>
          </a:p>
        </p:txBody>
      </p:sp>
      <p:sp>
        <p:nvSpPr>
          <p:cNvPr id="19" name="TextBox 19"/>
          <p:cNvSpPr txBox="1"/>
          <p:nvPr/>
        </p:nvSpPr>
        <p:spPr>
          <a:xfrm>
            <a:off x="11232274" y="5462696"/>
            <a:ext cx="588515" cy="689269"/>
          </a:xfrm>
          <a:prstGeom prst="rect">
            <a:avLst/>
          </a:prstGeom>
        </p:spPr>
        <p:txBody>
          <a:bodyPr lIns="0" tIns="0" rIns="0" bIns="0" rtlCol="0" anchor="t">
            <a:spAutoFit/>
          </a:bodyPr>
          <a:lstStyle/>
          <a:p>
            <a:pPr algn="l">
              <a:lnSpc>
                <a:spcPts val="4787"/>
              </a:lnSpc>
            </a:pPr>
            <a:r>
              <a:rPr lang="en-US" sz="4198" spc="-229">
                <a:solidFill>
                  <a:srgbClr val="403E3E"/>
                </a:solidFill>
                <a:latin typeface="Calibri (MS) Light"/>
                <a:ea typeface="Calibri (MS) Light"/>
                <a:cs typeface="Calibri (MS) Light"/>
                <a:sym typeface="Calibri (MS) Light"/>
              </a:rPr>
              <a:t>3</a:t>
            </a:r>
          </a:p>
        </p:txBody>
      </p:sp>
      <p:sp>
        <p:nvSpPr>
          <p:cNvPr id="20" name="TextBox 20"/>
          <p:cNvSpPr txBox="1"/>
          <p:nvPr/>
        </p:nvSpPr>
        <p:spPr>
          <a:xfrm>
            <a:off x="11232274" y="6317024"/>
            <a:ext cx="588515" cy="689269"/>
          </a:xfrm>
          <a:prstGeom prst="rect">
            <a:avLst/>
          </a:prstGeom>
        </p:spPr>
        <p:txBody>
          <a:bodyPr lIns="0" tIns="0" rIns="0" bIns="0" rtlCol="0" anchor="t">
            <a:spAutoFit/>
          </a:bodyPr>
          <a:lstStyle/>
          <a:p>
            <a:pPr algn="l">
              <a:lnSpc>
                <a:spcPts val="4787"/>
              </a:lnSpc>
            </a:pPr>
            <a:r>
              <a:rPr lang="en-US" sz="4198" spc="-229">
                <a:solidFill>
                  <a:srgbClr val="403E3E"/>
                </a:solidFill>
                <a:latin typeface="Calibri (MS) Light"/>
                <a:ea typeface="Calibri (MS) Light"/>
                <a:cs typeface="Calibri (MS) Light"/>
                <a:sym typeface="Calibri (MS) Light"/>
              </a:rPr>
              <a:t>4</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TextBox 2"/>
          <p:cNvSpPr txBox="1"/>
          <p:nvPr/>
        </p:nvSpPr>
        <p:spPr>
          <a:xfrm>
            <a:off x="936873" y="1261572"/>
            <a:ext cx="16414256" cy="1390613"/>
          </a:xfrm>
          <a:prstGeom prst="rect">
            <a:avLst/>
          </a:prstGeom>
        </p:spPr>
        <p:txBody>
          <a:bodyPr lIns="0" tIns="0" rIns="0" bIns="0" rtlCol="0" anchor="t">
            <a:spAutoFit/>
          </a:bodyPr>
          <a:lstStyle/>
          <a:p>
            <a:pPr algn="ctr">
              <a:lnSpc>
                <a:spcPts val="7630"/>
              </a:lnSpc>
            </a:pPr>
            <a:r>
              <a:rPr lang="en-US" sz="6359" b="1">
                <a:solidFill>
                  <a:srgbClr val="403E3E"/>
                </a:solidFill>
                <a:latin typeface="Calibri (MS) Bold"/>
                <a:ea typeface="Calibri (MS) Bold"/>
                <a:cs typeface="Calibri (MS) Bold"/>
                <a:sym typeface="Calibri (MS) Bold"/>
              </a:rPr>
              <a:t>Some Additional Risk Factors</a:t>
            </a:r>
          </a:p>
        </p:txBody>
      </p:sp>
      <p:sp>
        <p:nvSpPr>
          <p:cNvPr id="3" name="Freeform 3"/>
          <p:cNvSpPr/>
          <p:nvPr/>
        </p:nvSpPr>
        <p:spPr>
          <a:xfrm>
            <a:off x="6152359" y="3472580"/>
            <a:ext cx="7800403" cy="862108"/>
          </a:xfrm>
          <a:custGeom>
            <a:avLst/>
            <a:gdLst/>
            <a:ahLst/>
            <a:cxnLst/>
            <a:rect l="l" t="t" r="r" b="b"/>
            <a:pathLst>
              <a:path w="7800403" h="862108">
                <a:moveTo>
                  <a:pt x="0" y="0"/>
                </a:moveTo>
                <a:lnTo>
                  <a:pt x="7800402" y="0"/>
                </a:lnTo>
                <a:lnTo>
                  <a:pt x="7800402" y="862109"/>
                </a:lnTo>
                <a:lnTo>
                  <a:pt x="0" y="8621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6157121" y="3420193"/>
            <a:ext cx="7790897" cy="894374"/>
            <a:chOff x="0" y="0"/>
            <a:chExt cx="10387863" cy="1192499"/>
          </a:xfrm>
        </p:grpSpPr>
        <p:sp>
          <p:nvSpPr>
            <p:cNvPr id="5" name="Freeform 5"/>
            <p:cNvSpPr/>
            <p:nvPr/>
          </p:nvSpPr>
          <p:spPr>
            <a:xfrm>
              <a:off x="0" y="0"/>
              <a:ext cx="10387863" cy="1192499"/>
            </a:xfrm>
            <a:custGeom>
              <a:avLst/>
              <a:gdLst/>
              <a:ahLst/>
              <a:cxnLst/>
              <a:rect l="l" t="t" r="r" b="b"/>
              <a:pathLst>
                <a:path w="10387863" h="1192499">
                  <a:moveTo>
                    <a:pt x="0" y="0"/>
                  </a:moveTo>
                  <a:lnTo>
                    <a:pt x="10387863" y="0"/>
                  </a:lnTo>
                  <a:lnTo>
                    <a:pt x="10387863" y="1192499"/>
                  </a:lnTo>
                  <a:lnTo>
                    <a:pt x="0" y="1192499"/>
                  </a:lnTo>
                  <a:close/>
                </a:path>
              </a:pathLst>
            </a:custGeom>
            <a:solidFill>
              <a:srgbClr val="000000">
                <a:alpha val="0"/>
              </a:srgbClr>
            </a:solidFill>
          </p:spPr>
        </p:sp>
        <p:sp>
          <p:nvSpPr>
            <p:cNvPr id="6" name="TextBox 6"/>
            <p:cNvSpPr txBox="1"/>
            <p:nvPr/>
          </p:nvSpPr>
          <p:spPr>
            <a:xfrm>
              <a:off x="0" y="-38100"/>
              <a:ext cx="10387863" cy="1230599"/>
            </a:xfrm>
            <a:prstGeom prst="rect">
              <a:avLst/>
            </a:prstGeom>
          </p:spPr>
          <p:txBody>
            <a:bodyPr lIns="0" tIns="0" rIns="0" bIns="0" rtlCol="0" anchor="ctr"/>
            <a:lstStyle/>
            <a:p>
              <a:pPr algn="ctr">
                <a:lnSpc>
                  <a:spcPts val="2160"/>
                </a:lnSpc>
              </a:pPr>
              <a:r>
                <a:rPr lang="en-US" sz="1800" b="1">
                  <a:solidFill>
                    <a:srgbClr val="FAFAF6"/>
                  </a:solidFill>
                  <a:latin typeface="Calibri (MS) Bold"/>
                  <a:ea typeface="Calibri (MS) Bold"/>
                  <a:cs typeface="Calibri (MS) Bold"/>
                  <a:sym typeface="Calibri (MS) Bold"/>
                </a:rPr>
                <a:t>BLOOD PRESSURE: </a:t>
              </a:r>
              <a:r>
                <a:rPr lang="en-US" sz="1800">
                  <a:solidFill>
                    <a:srgbClr val="FAFAF6"/>
                  </a:solidFill>
                  <a:latin typeface="Calibri (MS) Light"/>
                  <a:ea typeface="Calibri (MS) Light"/>
                  <a:cs typeface="Calibri (MS) Light"/>
                  <a:sym typeface="Calibri (MS) Light"/>
                </a:rPr>
                <a:t>NORMAL (SBP AND DBP BELOW 140/90)</a:t>
              </a:r>
            </a:p>
            <a:p>
              <a:pPr algn="ctr">
                <a:lnSpc>
                  <a:spcPts val="2160"/>
                </a:lnSpc>
              </a:pPr>
              <a:r>
                <a:rPr lang="en-US" sz="1800" b="1">
                  <a:solidFill>
                    <a:srgbClr val="FAFAF6"/>
                  </a:solidFill>
                  <a:latin typeface="Calibri (MS) Bold"/>
                  <a:ea typeface="Calibri (MS) Bold"/>
                  <a:cs typeface="Calibri (MS) Bold"/>
                  <a:sym typeface="Calibri (MS) Bold"/>
                </a:rPr>
                <a:t>Cholesterol:</a:t>
              </a:r>
              <a:r>
                <a:rPr lang="en-US" sz="1800">
                  <a:solidFill>
                    <a:srgbClr val="FAFAF6"/>
                  </a:solidFill>
                  <a:latin typeface="Calibri (MS) Light"/>
                  <a:ea typeface="Calibri (MS) Light"/>
                  <a:cs typeface="Calibri (MS) Light"/>
                  <a:sym typeface="Calibri (MS) Light"/>
                </a:rPr>
                <a:t> Normal (less than 5.18)</a:t>
              </a:r>
            </a:p>
          </p:txBody>
        </p:sp>
      </p:grpSp>
      <p:sp>
        <p:nvSpPr>
          <p:cNvPr id="7" name="Freeform 7"/>
          <p:cNvSpPr/>
          <p:nvPr/>
        </p:nvSpPr>
        <p:spPr>
          <a:xfrm>
            <a:off x="6152359" y="4714241"/>
            <a:ext cx="7800403" cy="754094"/>
          </a:xfrm>
          <a:custGeom>
            <a:avLst/>
            <a:gdLst/>
            <a:ahLst/>
            <a:cxnLst/>
            <a:rect l="l" t="t" r="r" b="b"/>
            <a:pathLst>
              <a:path w="7800403" h="754094">
                <a:moveTo>
                  <a:pt x="0" y="0"/>
                </a:moveTo>
                <a:lnTo>
                  <a:pt x="7800402" y="0"/>
                </a:lnTo>
                <a:lnTo>
                  <a:pt x="7800402" y="754093"/>
                </a:lnTo>
                <a:lnTo>
                  <a:pt x="0" y="75409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a:off x="6157121" y="4661853"/>
            <a:ext cx="7790897" cy="801755"/>
            <a:chOff x="0" y="0"/>
            <a:chExt cx="10387863" cy="1069007"/>
          </a:xfrm>
        </p:grpSpPr>
        <p:sp>
          <p:nvSpPr>
            <p:cNvPr id="9" name="Freeform 9"/>
            <p:cNvSpPr/>
            <p:nvPr/>
          </p:nvSpPr>
          <p:spPr>
            <a:xfrm>
              <a:off x="0" y="0"/>
              <a:ext cx="10387863" cy="1069007"/>
            </a:xfrm>
            <a:custGeom>
              <a:avLst/>
              <a:gdLst/>
              <a:ahLst/>
              <a:cxnLst/>
              <a:rect l="l" t="t" r="r" b="b"/>
              <a:pathLst>
                <a:path w="10387863" h="1069007">
                  <a:moveTo>
                    <a:pt x="0" y="0"/>
                  </a:moveTo>
                  <a:lnTo>
                    <a:pt x="10387863" y="0"/>
                  </a:lnTo>
                  <a:lnTo>
                    <a:pt x="10387863" y="1069007"/>
                  </a:lnTo>
                  <a:lnTo>
                    <a:pt x="0" y="1069007"/>
                  </a:lnTo>
                  <a:close/>
                </a:path>
              </a:pathLst>
            </a:custGeom>
            <a:solidFill>
              <a:srgbClr val="000000">
                <a:alpha val="0"/>
              </a:srgbClr>
            </a:solidFill>
          </p:spPr>
        </p:sp>
        <p:sp>
          <p:nvSpPr>
            <p:cNvPr id="10" name="TextBox 10"/>
            <p:cNvSpPr txBox="1"/>
            <p:nvPr/>
          </p:nvSpPr>
          <p:spPr>
            <a:xfrm>
              <a:off x="0" y="-38100"/>
              <a:ext cx="10387863" cy="1107107"/>
            </a:xfrm>
            <a:prstGeom prst="rect">
              <a:avLst/>
            </a:prstGeom>
          </p:spPr>
          <p:txBody>
            <a:bodyPr lIns="0" tIns="0" rIns="0" bIns="0" rtlCol="0" anchor="ctr"/>
            <a:lstStyle/>
            <a:p>
              <a:pPr algn="ctr">
                <a:lnSpc>
                  <a:spcPts val="2160"/>
                </a:lnSpc>
              </a:pPr>
              <a:r>
                <a:rPr lang="en-US" sz="1800" b="1">
                  <a:solidFill>
                    <a:srgbClr val="FAFAF6"/>
                  </a:solidFill>
                  <a:latin typeface="Calibri (MS) Bold"/>
                  <a:ea typeface="Calibri (MS) Bold"/>
                  <a:cs typeface="Calibri (MS) Bold"/>
                  <a:sym typeface="Calibri (MS) Bold"/>
                </a:rPr>
                <a:t>BMI: </a:t>
              </a:r>
              <a:r>
                <a:rPr lang="en-US" sz="1800">
                  <a:solidFill>
                    <a:srgbClr val="FAFAF6"/>
                  </a:solidFill>
                  <a:latin typeface="Calibri (MS) Light"/>
                  <a:ea typeface="Calibri (MS) Light"/>
                  <a:cs typeface="Calibri (MS) Light"/>
                  <a:sym typeface="Calibri (MS) Light"/>
                </a:rPr>
                <a:t>31.2 (OBESITY CLASS 1)</a:t>
              </a:r>
            </a:p>
          </p:txBody>
        </p:sp>
      </p:grpSp>
      <p:sp>
        <p:nvSpPr>
          <p:cNvPr id="11" name="TextBox 11"/>
          <p:cNvSpPr txBox="1"/>
          <p:nvPr/>
        </p:nvSpPr>
        <p:spPr>
          <a:xfrm>
            <a:off x="3652910" y="4761125"/>
            <a:ext cx="1130068" cy="581099"/>
          </a:xfrm>
          <a:prstGeom prst="rect">
            <a:avLst/>
          </a:prstGeom>
        </p:spPr>
        <p:txBody>
          <a:bodyPr lIns="0" tIns="0" rIns="0" bIns="0" rtlCol="0" anchor="t">
            <a:spAutoFit/>
          </a:bodyPr>
          <a:lstStyle/>
          <a:p>
            <a:pPr algn="l">
              <a:lnSpc>
                <a:spcPts val="3238"/>
              </a:lnSpc>
            </a:pPr>
            <a:r>
              <a:rPr lang="en-US" sz="2696">
                <a:solidFill>
                  <a:srgbClr val="403E3E"/>
                </a:solidFill>
                <a:latin typeface="Calibri (MS)"/>
                <a:ea typeface="Calibri (MS)"/>
                <a:cs typeface="Calibri (MS)"/>
                <a:sym typeface="Calibri (MS)"/>
              </a:rPr>
              <a:t>Results:</a:t>
            </a:r>
          </a:p>
        </p:txBody>
      </p:sp>
      <p:sp>
        <p:nvSpPr>
          <p:cNvPr id="12" name="Freeform 12"/>
          <p:cNvSpPr/>
          <p:nvPr/>
        </p:nvSpPr>
        <p:spPr>
          <a:xfrm>
            <a:off x="6152359" y="5754121"/>
            <a:ext cx="7800403" cy="862108"/>
          </a:xfrm>
          <a:custGeom>
            <a:avLst/>
            <a:gdLst/>
            <a:ahLst/>
            <a:cxnLst/>
            <a:rect l="l" t="t" r="r" b="b"/>
            <a:pathLst>
              <a:path w="7800403" h="862108">
                <a:moveTo>
                  <a:pt x="0" y="0"/>
                </a:moveTo>
                <a:lnTo>
                  <a:pt x="7800402" y="0"/>
                </a:lnTo>
                <a:lnTo>
                  <a:pt x="7800402" y="862109"/>
                </a:lnTo>
                <a:lnTo>
                  <a:pt x="0" y="8621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3" name="Group 13"/>
          <p:cNvGrpSpPr/>
          <p:nvPr/>
        </p:nvGrpSpPr>
        <p:grpSpPr>
          <a:xfrm>
            <a:off x="6157121" y="5701734"/>
            <a:ext cx="7790897" cy="909664"/>
            <a:chOff x="0" y="0"/>
            <a:chExt cx="10387863" cy="1212885"/>
          </a:xfrm>
        </p:grpSpPr>
        <p:sp>
          <p:nvSpPr>
            <p:cNvPr id="14" name="Freeform 14"/>
            <p:cNvSpPr/>
            <p:nvPr/>
          </p:nvSpPr>
          <p:spPr>
            <a:xfrm>
              <a:off x="0" y="0"/>
              <a:ext cx="10387863" cy="1212885"/>
            </a:xfrm>
            <a:custGeom>
              <a:avLst/>
              <a:gdLst/>
              <a:ahLst/>
              <a:cxnLst/>
              <a:rect l="l" t="t" r="r" b="b"/>
              <a:pathLst>
                <a:path w="10387863" h="1212885">
                  <a:moveTo>
                    <a:pt x="0" y="0"/>
                  </a:moveTo>
                  <a:lnTo>
                    <a:pt x="10387863" y="0"/>
                  </a:lnTo>
                  <a:lnTo>
                    <a:pt x="10387863" y="1212885"/>
                  </a:lnTo>
                  <a:lnTo>
                    <a:pt x="0" y="1212885"/>
                  </a:lnTo>
                  <a:close/>
                </a:path>
              </a:pathLst>
            </a:custGeom>
            <a:solidFill>
              <a:srgbClr val="000000">
                <a:alpha val="0"/>
              </a:srgbClr>
            </a:solidFill>
          </p:spPr>
        </p:sp>
        <p:sp>
          <p:nvSpPr>
            <p:cNvPr id="15" name="TextBox 15"/>
            <p:cNvSpPr txBox="1"/>
            <p:nvPr/>
          </p:nvSpPr>
          <p:spPr>
            <a:xfrm>
              <a:off x="0" y="-38100"/>
              <a:ext cx="10387863" cy="1250985"/>
            </a:xfrm>
            <a:prstGeom prst="rect">
              <a:avLst/>
            </a:prstGeom>
          </p:spPr>
          <p:txBody>
            <a:bodyPr lIns="0" tIns="0" rIns="0" bIns="0" rtlCol="0" anchor="ctr"/>
            <a:lstStyle/>
            <a:p>
              <a:pPr algn="ctr">
                <a:lnSpc>
                  <a:spcPts val="2160"/>
                </a:lnSpc>
              </a:pPr>
              <a:r>
                <a:rPr lang="en-US" sz="1800" b="1">
                  <a:solidFill>
                    <a:srgbClr val="FAFAF6"/>
                  </a:solidFill>
                  <a:latin typeface="Calibri (MS) Bold"/>
                  <a:ea typeface="Calibri (MS) Bold"/>
                  <a:cs typeface="Calibri (MS) Bold"/>
                  <a:sym typeface="Calibri (MS) Bold"/>
                </a:rPr>
                <a:t>GLYCATED HAEMOGLOBIN:</a:t>
              </a:r>
              <a:r>
                <a:rPr lang="en-US" sz="1800">
                  <a:solidFill>
                    <a:srgbClr val="FAFAF6"/>
                  </a:solidFill>
                  <a:latin typeface="Calibri (MS) Light"/>
                  <a:ea typeface="Calibri (MS) Light"/>
                  <a:cs typeface="Calibri (MS) Light"/>
                  <a:sym typeface="Calibri (MS) Light"/>
                </a:rPr>
                <a:t> PREDIABETES (5.7 TO 6.4%)</a:t>
              </a:r>
            </a:p>
            <a:p>
              <a:pPr algn="ctr">
                <a:lnSpc>
                  <a:spcPts val="2160"/>
                </a:lnSpc>
              </a:pPr>
              <a:r>
                <a:rPr lang="en-US" sz="1800" b="1">
                  <a:solidFill>
                    <a:srgbClr val="FAFAF6"/>
                  </a:solidFill>
                  <a:latin typeface="Calibri (MS) Bold"/>
                  <a:ea typeface="Calibri (MS) Bold"/>
                  <a:cs typeface="Calibri (MS) Bold"/>
                  <a:sym typeface="Calibri (MS) Bold"/>
                </a:rPr>
                <a:t>BLOOD GLUCOSE:</a:t>
              </a:r>
              <a:r>
                <a:rPr lang="en-US" sz="1800">
                  <a:solidFill>
                    <a:srgbClr val="FAFAF6"/>
                  </a:solidFill>
                  <a:latin typeface="Calibri (MS) Light"/>
                  <a:ea typeface="Calibri (MS) Light"/>
                  <a:cs typeface="Calibri (MS) Light"/>
                  <a:sym typeface="Calibri (MS) Light"/>
                </a:rPr>
                <a:t> PREDIABETES (BETWEEN 5.6 AND 6.9)</a:t>
              </a:r>
            </a:p>
          </p:txBody>
        </p:sp>
      </p:grpSp>
      <p:sp>
        <p:nvSpPr>
          <p:cNvPr id="16" name="Freeform 16"/>
          <p:cNvSpPr/>
          <p:nvPr/>
        </p:nvSpPr>
        <p:spPr>
          <a:xfrm>
            <a:off x="6152359" y="6726131"/>
            <a:ext cx="7800403" cy="1014413"/>
          </a:xfrm>
          <a:custGeom>
            <a:avLst/>
            <a:gdLst/>
            <a:ahLst/>
            <a:cxnLst/>
            <a:rect l="l" t="t" r="r" b="b"/>
            <a:pathLst>
              <a:path w="7800403" h="1014413">
                <a:moveTo>
                  <a:pt x="0" y="0"/>
                </a:moveTo>
                <a:lnTo>
                  <a:pt x="7800402" y="0"/>
                </a:lnTo>
                <a:lnTo>
                  <a:pt x="7800402" y="1014414"/>
                </a:lnTo>
                <a:lnTo>
                  <a:pt x="0" y="101441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7" name="Group 17"/>
          <p:cNvGrpSpPr/>
          <p:nvPr/>
        </p:nvGrpSpPr>
        <p:grpSpPr>
          <a:xfrm>
            <a:off x="6157121" y="6564582"/>
            <a:ext cx="7790897" cy="1171226"/>
            <a:chOff x="0" y="0"/>
            <a:chExt cx="10387863" cy="1561635"/>
          </a:xfrm>
        </p:grpSpPr>
        <p:sp>
          <p:nvSpPr>
            <p:cNvPr id="18" name="Freeform 18"/>
            <p:cNvSpPr/>
            <p:nvPr/>
          </p:nvSpPr>
          <p:spPr>
            <a:xfrm>
              <a:off x="0" y="0"/>
              <a:ext cx="10387863" cy="1561635"/>
            </a:xfrm>
            <a:custGeom>
              <a:avLst/>
              <a:gdLst/>
              <a:ahLst/>
              <a:cxnLst/>
              <a:rect l="l" t="t" r="r" b="b"/>
              <a:pathLst>
                <a:path w="10387863" h="1561635">
                  <a:moveTo>
                    <a:pt x="0" y="0"/>
                  </a:moveTo>
                  <a:lnTo>
                    <a:pt x="10387863" y="0"/>
                  </a:lnTo>
                  <a:lnTo>
                    <a:pt x="10387863" y="1561635"/>
                  </a:lnTo>
                  <a:lnTo>
                    <a:pt x="0" y="1561635"/>
                  </a:lnTo>
                  <a:close/>
                </a:path>
              </a:pathLst>
            </a:custGeom>
            <a:solidFill>
              <a:srgbClr val="000000">
                <a:alpha val="0"/>
              </a:srgbClr>
            </a:solidFill>
          </p:spPr>
        </p:sp>
        <p:sp>
          <p:nvSpPr>
            <p:cNvPr id="19" name="TextBox 19"/>
            <p:cNvSpPr txBox="1"/>
            <p:nvPr/>
          </p:nvSpPr>
          <p:spPr>
            <a:xfrm>
              <a:off x="0" y="-38100"/>
              <a:ext cx="10387863" cy="1599735"/>
            </a:xfrm>
            <a:prstGeom prst="rect">
              <a:avLst/>
            </a:prstGeom>
          </p:spPr>
          <p:txBody>
            <a:bodyPr lIns="0" tIns="0" rIns="0" bIns="0" rtlCol="0" anchor="ctr"/>
            <a:lstStyle/>
            <a:p>
              <a:pPr algn="ctr">
                <a:lnSpc>
                  <a:spcPts val="2160"/>
                </a:lnSpc>
              </a:pPr>
              <a:r>
                <a:rPr lang="en-US" sz="1800" b="1">
                  <a:solidFill>
                    <a:srgbClr val="FAFAF6"/>
                  </a:solidFill>
                  <a:latin typeface="Calibri (MS) Bold"/>
                  <a:ea typeface="Calibri (MS) Bold"/>
                  <a:cs typeface="Calibri (MS) Bold"/>
                  <a:sym typeface="Calibri (MS) Bold"/>
                </a:rPr>
                <a:t>CARDIORESPIRATORY FITNESS:</a:t>
              </a:r>
            </a:p>
            <a:p>
              <a:pPr algn="ctr">
                <a:lnSpc>
                  <a:spcPts val="2160"/>
                </a:lnSpc>
              </a:pPr>
              <a:r>
                <a:rPr lang="en-US" sz="1800">
                  <a:solidFill>
                    <a:srgbClr val="FAFAF6"/>
                  </a:solidFill>
                  <a:latin typeface="Calibri (MS) Light"/>
                  <a:ea typeface="Calibri (MS) Light"/>
                  <a:cs typeface="Calibri (MS) Light"/>
                  <a:sym typeface="Calibri (MS) Light"/>
                </a:rPr>
                <a:t>POOR TO FAIR (BETWEEN THE 35TH AND 40TH PERCENTILE)</a:t>
              </a:r>
            </a:p>
          </p:txBody>
        </p:sp>
      </p:gr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TextBox 2"/>
          <p:cNvSpPr txBox="1"/>
          <p:nvPr/>
        </p:nvSpPr>
        <p:spPr>
          <a:xfrm>
            <a:off x="1028700" y="1274567"/>
            <a:ext cx="14023092" cy="1362038"/>
          </a:xfrm>
          <a:prstGeom prst="rect">
            <a:avLst/>
          </a:prstGeom>
        </p:spPr>
        <p:txBody>
          <a:bodyPr lIns="0" tIns="0" rIns="0" bIns="0" rtlCol="0" anchor="t">
            <a:spAutoFit/>
          </a:bodyPr>
          <a:lstStyle/>
          <a:p>
            <a:pPr algn="l">
              <a:lnSpc>
                <a:spcPts val="7596"/>
              </a:lnSpc>
            </a:pPr>
            <a:r>
              <a:rPr lang="en-US" sz="6330" b="1">
                <a:solidFill>
                  <a:srgbClr val="403E3E"/>
                </a:solidFill>
                <a:latin typeface="Calibri (MS) Bold"/>
                <a:ea typeface="Calibri (MS) Bold"/>
                <a:cs typeface="Calibri (MS) Bold"/>
                <a:sym typeface="Calibri (MS) Bold"/>
              </a:rPr>
              <a:t>A Closer Physical Activity</a:t>
            </a:r>
          </a:p>
        </p:txBody>
      </p:sp>
      <p:sp>
        <p:nvSpPr>
          <p:cNvPr id="3" name="TextBox 3"/>
          <p:cNvSpPr txBox="1"/>
          <p:nvPr/>
        </p:nvSpPr>
        <p:spPr>
          <a:xfrm>
            <a:off x="1028700" y="2859457"/>
            <a:ext cx="8409285" cy="1752674"/>
          </a:xfrm>
          <a:prstGeom prst="rect">
            <a:avLst/>
          </a:prstGeom>
        </p:spPr>
        <p:txBody>
          <a:bodyPr lIns="0" tIns="0" rIns="0" bIns="0" rtlCol="0" anchor="t">
            <a:spAutoFit/>
          </a:bodyPr>
          <a:lstStyle/>
          <a:p>
            <a:pPr algn="l">
              <a:lnSpc>
                <a:spcPts val="3358"/>
              </a:lnSpc>
            </a:pPr>
            <a:r>
              <a:rPr lang="en-US" sz="2799">
                <a:solidFill>
                  <a:srgbClr val="403E3E"/>
                </a:solidFill>
                <a:latin typeface="Calibri (MS)"/>
                <a:ea typeface="Calibri (MS)"/>
                <a:cs typeface="Calibri (MS)"/>
                <a:sym typeface="Calibri (MS)"/>
              </a:rPr>
              <a:t>“Physical activity is defined as any bodily movement produced by skeletal muscles that results in energy expenditure.”</a:t>
            </a:r>
          </a:p>
          <a:p>
            <a:pPr algn="l">
              <a:lnSpc>
                <a:spcPts val="2400"/>
              </a:lnSpc>
            </a:pPr>
            <a:r>
              <a:rPr lang="en-US" sz="2000">
                <a:solidFill>
                  <a:srgbClr val="403E3E"/>
                </a:solidFill>
                <a:latin typeface="Calibri (MS)"/>
                <a:ea typeface="Calibri (MS)"/>
                <a:cs typeface="Calibri (MS)"/>
                <a:sym typeface="Calibri (MS)"/>
              </a:rPr>
              <a:t>(Dugdill, Crone, &amp; Murphy, 2009) </a:t>
            </a:r>
          </a:p>
        </p:txBody>
      </p:sp>
      <p:sp>
        <p:nvSpPr>
          <p:cNvPr id="4" name="TextBox 4"/>
          <p:cNvSpPr txBox="1"/>
          <p:nvPr/>
        </p:nvSpPr>
        <p:spPr>
          <a:xfrm>
            <a:off x="1028700" y="4993131"/>
            <a:ext cx="8409285" cy="857324"/>
          </a:xfrm>
          <a:prstGeom prst="rect">
            <a:avLst/>
          </a:prstGeom>
        </p:spPr>
        <p:txBody>
          <a:bodyPr lIns="0" tIns="0" rIns="0" bIns="0" rtlCol="0" anchor="t">
            <a:spAutoFit/>
          </a:bodyPr>
          <a:lstStyle/>
          <a:p>
            <a:pPr algn="l">
              <a:lnSpc>
                <a:spcPts val="4776"/>
              </a:lnSpc>
            </a:pPr>
            <a:r>
              <a:rPr lang="en-US" sz="3980" b="1">
                <a:solidFill>
                  <a:srgbClr val="403E3E"/>
                </a:solidFill>
                <a:latin typeface="Calibri (MS) Bold"/>
                <a:ea typeface="Calibri (MS) Bold"/>
                <a:cs typeface="Calibri (MS) Bold"/>
                <a:sym typeface="Calibri (MS) Bold"/>
              </a:rPr>
              <a:t>CURRENT GOVERNMENT GUIDELINES</a:t>
            </a:r>
          </a:p>
        </p:txBody>
      </p:sp>
      <p:sp>
        <p:nvSpPr>
          <p:cNvPr id="5" name="TextBox 5"/>
          <p:cNvSpPr txBox="1"/>
          <p:nvPr/>
        </p:nvSpPr>
        <p:spPr>
          <a:xfrm>
            <a:off x="1028700" y="5920094"/>
            <a:ext cx="8651860" cy="1857524"/>
          </a:xfrm>
          <a:prstGeom prst="rect">
            <a:avLst/>
          </a:prstGeom>
        </p:spPr>
        <p:txBody>
          <a:bodyPr lIns="0" tIns="0" rIns="0" bIns="0" rtlCol="0" anchor="t">
            <a:spAutoFit/>
          </a:bodyPr>
          <a:lstStyle/>
          <a:p>
            <a:pPr algn="l">
              <a:lnSpc>
                <a:spcPts val="3358"/>
              </a:lnSpc>
            </a:pPr>
            <a:r>
              <a:rPr lang="en-US" sz="2799">
                <a:solidFill>
                  <a:srgbClr val="403E3E"/>
                </a:solidFill>
                <a:latin typeface="Calibri (MS)"/>
                <a:ea typeface="Calibri (MS)"/>
                <a:cs typeface="Calibri (MS)"/>
                <a:sym typeface="Calibri (MS)"/>
              </a:rPr>
              <a:t>For good physical and mental health, adults gov guide recommends adults be active every day This daily activity doesn't have to be intense or long—even light activity like walking, gardening, or taking the stairs counts.</a:t>
            </a:r>
          </a:p>
        </p:txBody>
      </p:sp>
      <p:grpSp>
        <p:nvGrpSpPr>
          <p:cNvPr id="6" name="Group 6"/>
          <p:cNvGrpSpPr/>
          <p:nvPr/>
        </p:nvGrpSpPr>
        <p:grpSpPr>
          <a:xfrm>
            <a:off x="10285214" y="2863142"/>
            <a:ext cx="6970014" cy="5374482"/>
            <a:chOff x="0" y="0"/>
            <a:chExt cx="9293352" cy="7165976"/>
          </a:xfrm>
        </p:grpSpPr>
        <p:sp>
          <p:nvSpPr>
            <p:cNvPr id="7" name="Freeform 7"/>
            <p:cNvSpPr/>
            <p:nvPr/>
          </p:nvSpPr>
          <p:spPr>
            <a:xfrm>
              <a:off x="0" y="0"/>
              <a:ext cx="9293352" cy="7165975"/>
            </a:xfrm>
            <a:custGeom>
              <a:avLst/>
              <a:gdLst/>
              <a:ahLst/>
              <a:cxnLst/>
              <a:rect l="l" t="t" r="r" b="b"/>
              <a:pathLst>
                <a:path w="9293352" h="7165975">
                  <a:moveTo>
                    <a:pt x="0" y="0"/>
                  </a:moveTo>
                  <a:lnTo>
                    <a:pt x="9293352" y="0"/>
                  </a:lnTo>
                  <a:lnTo>
                    <a:pt x="9293352" y="7165975"/>
                  </a:lnTo>
                  <a:lnTo>
                    <a:pt x="0" y="7165975"/>
                  </a:lnTo>
                  <a:lnTo>
                    <a:pt x="0" y="0"/>
                  </a:lnTo>
                  <a:close/>
                </a:path>
              </a:pathLst>
            </a:custGeom>
            <a:blipFill>
              <a:blip r:embed="rId2"/>
              <a:stretch>
                <a:fillRect t="-625" b="-625"/>
              </a:stretch>
            </a:blipFill>
          </p:spPr>
        </p:sp>
      </p:grpSp>
      <p:sp>
        <p:nvSpPr>
          <p:cNvPr id="8" name="Freeform 8"/>
          <p:cNvSpPr/>
          <p:nvPr/>
        </p:nvSpPr>
        <p:spPr>
          <a:xfrm>
            <a:off x="10276437" y="2854365"/>
            <a:ext cx="6987540" cy="5392007"/>
          </a:xfrm>
          <a:custGeom>
            <a:avLst/>
            <a:gdLst/>
            <a:ahLst/>
            <a:cxnLst/>
            <a:rect l="l" t="t" r="r" b="b"/>
            <a:pathLst>
              <a:path w="6987540" h="5392007">
                <a:moveTo>
                  <a:pt x="0" y="0"/>
                </a:moveTo>
                <a:lnTo>
                  <a:pt x="6987539" y="0"/>
                </a:lnTo>
                <a:lnTo>
                  <a:pt x="6987539" y="5392006"/>
                </a:lnTo>
                <a:lnTo>
                  <a:pt x="0" y="539200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sp>
        <p:nvSpPr>
          <p:cNvPr id="2" name="Freeform 2"/>
          <p:cNvSpPr/>
          <p:nvPr/>
        </p:nvSpPr>
        <p:spPr>
          <a:xfrm>
            <a:off x="1052550" y="3042703"/>
            <a:ext cx="4757989" cy="837921"/>
          </a:xfrm>
          <a:custGeom>
            <a:avLst/>
            <a:gdLst/>
            <a:ahLst/>
            <a:cxnLst/>
            <a:rect l="l" t="t" r="r" b="b"/>
            <a:pathLst>
              <a:path w="4757989" h="837921">
                <a:moveTo>
                  <a:pt x="0" y="0"/>
                </a:moveTo>
                <a:lnTo>
                  <a:pt x="4757989" y="0"/>
                </a:lnTo>
                <a:lnTo>
                  <a:pt x="4757989" y="837921"/>
                </a:lnTo>
                <a:lnTo>
                  <a:pt x="0" y="837921"/>
                </a:lnTo>
                <a:lnTo>
                  <a:pt x="0" y="0"/>
                </a:lnTo>
                <a:close/>
              </a:path>
            </a:pathLst>
          </a:custGeom>
          <a:blipFill>
            <a:blip r:embed="rId2">
              <a:extLst>
                <a:ext uri="{96DAC541-7B7A-43D3-8B79-37D633B846F1}">
                  <asvg:svgBlip xmlns:asvg="http://schemas.microsoft.com/office/drawing/2016/SVG/main" xmlns="" r:embed="rId3"/>
                </a:ext>
              </a:extLst>
            </a:blip>
            <a:stretch>
              <a:fillRect l="-30" r="-30"/>
            </a:stretch>
          </a:blipFill>
        </p:spPr>
      </p:sp>
      <p:grpSp>
        <p:nvGrpSpPr>
          <p:cNvPr id="3" name="Group 3"/>
          <p:cNvGrpSpPr/>
          <p:nvPr/>
        </p:nvGrpSpPr>
        <p:grpSpPr>
          <a:xfrm>
            <a:off x="1069344" y="2829906"/>
            <a:ext cx="4724400" cy="1170593"/>
            <a:chOff x="0" y="0"/>
            <a:chExt cx="6299200" cy="1560791"/>
          </a:xfrm>
        </p:grpSpPr>
        <p:sp>
          <p:nvSpPr>
            <p:cNvPr id="4" name="Freeform 4"/>
            <p:cNvSpPr/>
            <p:nvPr/>
          </p:nvSpPr>
          <p:spPr>
            <a:xfrm>
              <a:off x="0" y="0"/>
              <a:ext cx="6299200" cy="1560791"/>
            </a:xfrm>
            <a:custGeom>
              <a:avLst/>
              <a:gdLst/>
              <a:ahLst/>
              <a:cxnLst/>
              <a:rect l="l" t="t" r="r" b="b"/>
              <a:pathLst>
                <a:path w="6299200" h="1560791">
                  <a:moveTo>
                    <a:pt x="0" y="0"/>
                  </a:moveTo>
                  <a:lnTo>
                    <a:pt x="6299200" y="0"/>
                  </a:lnTo>
                  <a:lnTo>
                    <a:pt x="6299200" y="1560791"/>
                  </a:lnTo>
                  <a:lnTo>
                    <a:pt x="0" y="1560791"/>
                  </a:lnTo>
                  <a:close/>
                </a:path>
              </a:pathLst>
            </a:custGeom>
            <a:solidFill>
              <a:srgbClr val="000000">
                <a:alpha val="0"/>
              </a:srgbClr>
            </a:solidFill>
          </p:spPr>
        </p:sp>
        <p:sp>
          <p:nvSpPr>
            <p:cNvPr id="5" name="TextBox 5"/>
            <p:cNvSpPr txBox="1"/>
            <p:nvPr/>
          </p:nvSpPr>
          <p:spPr>
            <a:xfrm>
              <a:off x="0" y="-66675"/>
              <a:ext cx="6299200" cy="1627466"/>
            </a:xfrm>
            <a:prstGeom prst="rect">
              <a:avLst/>
            </a:prstGeom>
          </p:spPr>
          <p:txBody>
            <a:bodyPr lIns="0" tIns="0" rIns="0" bIns="0" rtlCol="0" anchor="ctr"/>
            <a:lstStyle/>
            <a:p>
              <a:pPr algn="ctr">
                <a:lnSpc>
                  <a:spcPts val="3358"/>
                </a:lnSpc>
              </a:pPr>
              <a:r>
                <a:rPr lang="en-US" sz="2799">
                  <a:solidFill>
                    <a:srgbClr val="403E3E"/>
                  </a:solidFill>
                  <a:latin typeface="Calibri (MS) Light"/>
                  <a:ea typeface="Calibri (MS) Light"/>
                  <a:cs typeface="Calibri (MS) Light"/>
                  <a:sym typeface="Calibri (MS) Light"/>
                </a:rPr>
                <a:t>Additional Point</a:t>
              </a:r>
            </a:p>
          </p:txBody>
        </p:sp>
      </p:grpSp>
      <p:sp>
        <p:nvSpPr>
          <p:cNvPr id="6" name="TextBox 6"/>
          <p:cNvSpPr txBox="1"/>
          <p:nvPr/>
        </p:nvSpPr>
        <p:spPr>
          <a:xfrm>
            <a:off x="2410708" y="1245992"/>
            <a:ext cx="13466584" cy="1390613"/>
          </a:xfrm>
          <a:prstGeom prst="rect">
            <a:avLst/>
          </a:prstGeom>
        </p:spPr>
        <p:txBody>
          <a:bodyPr lIns="0" tIns="0" rIns="0" bIns="0" rtlCol="0" anchor="t">
            <a:spAutoFit/>
          </a:bodyPr>
          <a:lstStyle/>
          <a:p>
            <a:pPr algn="ctr">
              <a:lnSpc>
                <a:spcPts val="7630"/>
              </a:lnSpc>
            </a:pPr>
            <a:r>
              <a:rPr lang="en-US" sz="6359" b="1">
                <a:solidFill>
                  <a:srgbClr val="403E3E"/>
                </a:solidFill>
                <a:latin typeface="Calibri (MS) Bold"/>
                <a:ea typeface="Calibri (MS) Bold"/>
                <a:cs typeface="Calibri (MS) Bold"/>
                <a:sym typeface="Calibri (MS) Bold"/>
              </a:rPr>
              <a:t>Dan’s Physical Activity</a:t>
            </a:r>
          </a:p>
        </p:txBody>
      </p:sp>
      <p:sp>
        <p:nvSpPr>
          <p:cNvPr id="7" name="TextBox 7"/>
          <p:cNvSpPr txBox="1"/>
          <p:nvPr/>
        </p:nvSpPr>
        <p:spPr>
          <a:xfrm>
            <a:off x="1096133" y="4091347"/>
            <a:ext cx="4942185" cy="4820617"/>
          </a:xfrm>
          <a:prstGeom prst="rect">
            <a:avLst/>
          </a:prstGeom>
        </p:spPr>
        <p:txBody>
          <a:bodyPr lIns="0" tIns="0" rIns="0" bIns="0" rtlCol="0" anchor="t">
            <a:spAutoFit/>
          </a:bodyPr>
          <a:lstStyle/>
          <a:p>
            <a:pPr algn="l">
              <a:lnSpc>
                <a:spcPts val="2879"/>
              </a:lnSpc>
            </a:pPr>
            <a:r>
              <a:rPr lang="en-US" sz="2400" b="1">
                <a:solidFill>
                  <a:srgbClr val="403E3E"/>
                </a:solidFill>
                <a:latin typeface="Calibri (MS) Bold"/>
                <a:ea typeface="Calibri (MS) Bold"/>
                <a:cs typeface="Calibri (MS) Bold"/>
                <a:sym typeface="Calibri (MS) Bold"/>
              </a:rPr>
              <a:t>"English physical activity guidance now recognises a double weighting of vigorous over moderate activity; 1 min of vigorous activity is the same as two 'equivalent' minutes of moderate activity." </a:t>
            </a:r>
            <a:r>
              <a:rPr lang="en-US" sz="2400">
                <a:solidFill>
                  <a:srgbClr val="403E3E"/>
                </a:solidFill>
                <a:latin typeface="Calibri (MS)"/>
                <a:ea typeface="Calibri (MS)"/>
                <a:cs typeface="Calibri (MS)"/>
                <a:sym typeface="Calibri (MS)"/>
              </a:rPr>
              <a:t>(Roberts et al,2016). </a:t>
            </a:r>
          </a:p>
          <a:p>
            <a:pPr algn="l">
              <a:lnSpc>
                <a:spcPts val="2879"/>
              </a:lnSpc>
            </a:pPr>
            <a:endParaRPr lang="en-US" sz="2400">
              <a:solidFill>
                <a:srgbClr val="403E3E"/>
              </a:solidFill>
              <a:latin typeface="Calibri (MS)"/>
              <a:ea typeface="Calibri (MS)"/>
              <a:cs typeface="Calibri (MS)"/>
              <a:sym typeface="Calibri (MS)"/>
            </a:endParaRPr>
          </a:p>
          <a:p>
            <a:pPr algn="l">
              <a:lnSpc>
                <a:spcPts val="2879"/>
              </a:lnSpc>
            </a:pPr>
            <a:r>
              <a:rPr lang="en-US" sz="2400">
                <a:solidFill>
                  <a:srgbClr val="403E3E"/>
                </a:solidFill>
                <a:latin typeface="Calibri (MS)"/>
                <a:ea typeface="Calibri (MS)"/>
                <a:cs typeface="Calibri (MS)"/>
                <a:sym typeface="Calibri (MS)"/>
              </a:rPr>
              <a:t>Using this calculation Dan’s total could be viewed as 59 minutes of moderate exercise a week. However, this would still see him short by at least 91 minutes of moderate-intensity activity per week.</a:t>
            </a:r>
          </a:p>
        </p:txBody>
      </p:sp>
      <p:graphicFrame>
        <p:nvGraphicFramePr>
          <p:cNvPr id="8" name="Table 8"/>
          <p:cNvGraphicFramePr>
            <a:graphicFrameLocks noGrp="1"/>
          </p:cNvGraphicFramePr>
          <p:nvPr/>
        </p:nvGraphicFramePr>
        <p:xfrm>
          <a:off x="7279333" y="3042703"/>
          <a:ext cx="9143999" cy="4559301"/>
        </p:xfrm>
        <a:graphic>
          <a:graphicData uri="http://schemas.openxmlformats.org/drawingml/2006/table">
            <a:tbl>
              <a:tblPr/>
              <a:tblGrid>
                <a:gridCol w="3158250">
                  <a:extLst>
                    <a:ext uri="{9D8B030D-6E8A-4147-A177-3AD203B41FA5}">
                      <a16:colId xmlns:a16="http://schemas.microsoft.com/office/drawing/2014/main" val="20000"/>
                    </a:ext>
                  </a:extLst>
                </a:gridCol>
                <a:gridCol w="3443834">
                  <a:extLst>
                    <a:ext uri="{9D8B030D-6E8A-4147-A177-3AD203B41FA5}">
                      <a16:colId xmlns:a16="http://schemas.microsoft.com/office/drawing/2014/main" val="20001"/>
                    </a:ext>
                  </a:extLst>
                </a:gridCol>
                <a:gridCol w="2541915">
                  <a:extLst>
                    <a:ext uri="{9D8B030D-6E8A-4147-A177-3AD203B41FA5}">
                      <a16:colId xmlns:a16="http://schemas.microsoft.com/office/drawing/2014/main" val="20002"/>
                    </a:ext>
                  </a:extLst>
                </a:gridCol>
              </a:tblGrid>
              <a:tr h="1397874">
                <a:tc>
                  <a:txBody>
                    <a:bodyPr/>
                    <a:lstStyle/>
                    <a:p>
                      <a:pPr algn="l">
                        <a:lnSpc>
                          <a:spcPts val="1679"/>
                        </a:lnSpc>
                        <a:defRPr/>
                      </a:pPr>
                      <a:endParaRPr lang="en-US" sz="1100"/>
                    </a:p>
                  </a:txBody>
                  <a:tcPr marT="91440" marB="91440" anchor="ctr">
                    <a:lnL w="4233" cap="flat" cmpd="sng" algn="ctr">
                      <a:solidFill>
                        <a:srgbClr val="000000"/>
                      </a:solidFill>
                      <a:prstDash val="solid"/>
                      <a:round/>
                      <a:headEnd type="none" w="med" len="med"/>
                      <a:tailEnd type="none" w="med" len="med"/>
                    </a:lnL>
                    <a:lnR w="4233" cap="flat" cmpd="sng" algn="ctr">
                      <a:solidFill>
                        <a:srgbClr val="000000"/>
                      </a:solidFill>
                      <a:prstDash val="solid"/>
                      <a:round/>
                      <a:headEnd type="none" w="med" len="med"/>
                      <a:tailEnd type="none" w="med" len="med"/>
                    </a:lnR>
                    <a:lnT w="4233" cap="flat" cmpd="sng" algn="ctr">
                      <a:solidFill>
                        <a:srgbClr val="000000"/>
                      </a:solidFill>
                      <a:prstDash val="solid"/>
                      <a:round/>
                      <a:headEnd type="none" w="med" len="med"/>
                      <a:tailEnd type="none" w="med" len="med"/>
                    </a:lnT>
                    <a:lnB w="4233"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b="1">
                          <a:solidFill>
                            <a:srgbClr val="403E3E"/>
                          </a:solidFill>
                          <a:latin typeface="Calibri (MS) Bold"/>
                          <a:ea typeface="Calibri (MS) Bold"/>
                          <a:cs typeface="Calibri (MS) Bold"/>
                          <a:sym typeface="Calibri (MS) Bold"/>
                        </a:rPr>
                        <a:t>Amount They Do</a:t>
                      </a:r>
                      <a:endParaRPr lang="en-US" sz="1100"/>
                    </a:p>
                  </a:txBody>
                  <a:tcPr marT="91440" marB="91440" anchor="ctr">
                    <a:lnL w="4233" cap="flat" cmpd="sng" algn="ctr">
                      <a:solidFill>
                        <a:srgbClr val="000000"/>
                      </a:solidFill>
                      <a:prstDash val="solid"/>
                      <a:round/>
                      <a:headEnd type="none" w="med" len="med"/>
                      <a:tailEnd type="none" w="med" len="med"/>
                    </a:lnL>
                    <a:lnR w="4233" cap="flat" cmpd="sng" algn="ctr">
                      <a:solidFill>
                        <a:srgbClr val="000000"/>
                      </a:solidFill>
                      <a:prstDash val="solid"/>
                      <a:round/>
                      <a:headEnd type="none" w="med" len="med"/>
                      <a:tailEnd type="none" w="med" len="med"/>
                    </a:lnR>
                    <a:lnT w="4233" cap="flat" cmpd="sng" algn="ctr">
                      <a:solidFill>
                        <a:srgbClr val="000000"/>
                      </a:solidFill>
                      <a:prstDash val="solid"/>
                      <a:round/>
                      <a:headEnd type="none" w="med" len="med"/>
                      <a:tailEnd type="none" w="med" len="med"/>
                    </a:lnT>
                    <a:lnB w="4233" cap="flat" cmpd="sng" algn="ctr">
                      <a:solidFill>
                        <a:srgbClr val="000000"/>
                      </a:solidFill>
                      <a:prstDash val="solid"/>
                      <a:round/>
                      <a:headEnd type="none" w="med" len="med"/>
                      <a:tailEnd type="none" w="med" len="med"/>
                    </a:lnB>
                    <a:solidFill>
                      <a:srgbClr val="F1ECE6"/>
                    </a:solidFill>
                  </a:tcPr>
                </a:tc>
                <a:tc>
                  <a:txBody>
                    <a:bodyPr/>
                    <a:lstStyle/>
                    <a:p>
                      <a:pPr algn="ctr">
                        <a:lnSpc>
                          <a:spcPts val="2879"/>
                        </a:lnSpc>
                        <a:defRPr/>
                      </a:pPr>
                      <a:r>
                        <a:rPr lang="en-US" sz="2400" b="1">
                          <a:solidFill>
                            <a:srgbClr val="403E3E"/>
                          </a:solidFill>
                          <a:latin typeface="Calibri (MS) Bold"/>
                          <a:ea typeface="Calibri (MS) Bold"/>
                          <a:cs typeface="Calibri (MS) Bold"/>
                          <a:sym typeface="Calibri (MS) Bold"/>
                        </a:rPr>
                        <a:t>Government Recommendations</a:t>
                      </a:r>
                      <a:endParaRPr lang="en-US" sz="1100"/>
                    </a:p>
                  </a:txBody>
                  <a:tcPr marT="91440" marB="91440" anchor="ctr">
                    <a:lnL w="4233" cap="flat" cmpd="sng" algn="ctr">
                      <a:solidFill>
                        <a:srgbClr val="000000"/>
                      </a:solidFill>
                      <a:prstDash val="solid"/>
                      <a:round/>
                      <a:headEnd type="none" w="med" len="med"/>
                      <a:tailEnd type="none" w="med" len="med"/>
                    </a:lnL>
                    <a:lnR w="4233" cap="flat" cmpd="sng" algn="ctr">
                      <a:solidFill>
                        <a:srgbClr val="000000"/>
                      </a:solidFill>
                      <a:prstDash val="solid"/>
                      <a:round/>
                      <a:headEnd type="none" w="med" len="med"/>
                      <a:tailEnd type="none" w="med" len="med"/>
                    </a:lnR>
                    <a:lnT w="4233" cap="flat" cmpd="sng" algn="ctr">
                      <a:solidFill>
                        <a:srgbClr val="000000"/>
                      </a:solidFill>
                      <a:prstDash val="solid"/>
                      <a:round/>
                      <a:headEnd type="none" w="med" len="med"/>
                      <a:tailEnd type="none" w="med" len="med"/>
                    </a:lnT>
                    <a:lnB w="4233" cap="flat" cmpd="sng" algn="ctr">
                      <a:solidFill>
                        <a:srgbClr val="000000"/>
                      </a:solidFill>
                      <a:prstDash val="solid"/>
                      <a:round/>
                      <a:headEnd type="none" w="med" len="med"/>
                      <a:tailEnd type="none" w="med" len="med"/>
                    </a:lnB>
                    <a:solidFill>
                      <a:srgbClr val="F1ECE6"/>
                    </a:solidFill>
                  </a:tcPr>
                </a:tc>
                <a:extLst>
                  <a:ext uri="{0D108BD9-81ED-4DB2-BD59-A6C34878D82A}">
                    <a16:rowId xmlns:a16="http://schemas.microsoft.com/office/drawing/2014/main" val="10000"/>
                  </a:ext>
                </a:extLst>
              </a:tr>
              <a:tr h="1763553">
                <a:tc>
                  <a:txBody>
                    <a:bodyPr/>
                    <a:lstStyle/>
                    <a:p>
                      <a:pPr algn="ctr">
                        <a:lnSpc>
                          <a:spcPts val="2879"/>
                        </a:lnSpc>
                        <a:defRPr/>
                      </a:pPr>
                      <a:r>
                        <a:rPr lang="en-US" sz="2400">
                          <a:solidFill>
                            <a:srgbClr val="403E3E"/>
                          </a:solidFill>
                          <a:latin typeface="Calibri (MS)"/>
                          <a:ea typeface="Calibri (MS)"/>
                          <a:cs typeface="Calibri (MS)"/>
                          <a:sym typeface="Calibri (MS)"/>
                        </a:rPr>
                        <a:t>Moderate- Vigorous Aerobic Physical Activity (MVPA)</a:t>
                      </a:r>
                      <a:endParaRPr lang="en-US" sz="1100"/>
                    </a:p>
                    <a:p>
                      <a:pPr algn="ctr">
                        <a:lnSpc>
                          <a:spcPts val="2879"/>
                        </a:lnSpc>
                      </a:pPr>
                      <a:endParaRPr lang="en-US" sz="1100"/>
                    </a:p>
                  </a:txBody>
                  <a:tcPr marT="91440" marB="91440" anchor="ctr">
                    <a:lnL w="4233" cap="flat" cmpd="sng" algn="ctr">
                      <a:solidFill>
                        <a:srgbClr val="000000"/>
                      </a:solidFill>
                      <a:prstDash val="solid"/>
                      <a:round/>
                      <a:headEnd type="none" w="med" len="med"/>
                      <a:tailEnd type="none" w="med" len="med"/>
                    </a:lnL>
                    <a:lnR w="4233" cap="flat" cmpd="sng" algn="ctr">
                      <a:solidFill>
                        <a:srgbClr val="000000"/>
                      </a:solidFill>
                      <a:prstDash val="solid"/>
                      <a:round/>
                      <a:headEnd type="none" w="med" len="med"/>
                      <a:tailEnd type="none" w="med" len="med"/>
                    </a:lnR>
                    <a:lnT w="4233" cap="flat" cmpd="sng" algn="ctr">
                      <a:solidFill>
                        <a:srgbClr val="000000"/>
                      </a:solidFill>
                      <a:prstDash val="solid"/>
                      <a:round/>
                      <a:headEnd type="none" w="med" len="med"/>
                      <a:tailEnd type="none" w="med" len="med"/>
                    </a:lnT>
                    <a:lnB w="4233"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403E3E"/>
                          </a:solidFill>
                          <a:latin typeface="Calibri (MS)"/>
                          <a:ea typeface="Calibri (MS)"/>
                          <a:cs typeface="Calibri (MS)"/>
                          <a:sym typeface="Calibri (MS)"/>
                        </a:rPr>
                        <a:t>39 Minutes of Moderate Exercise and 10 Minutes of Vigorous </a:t>
                      </a:r>
                      <a:endParaRPr lang="en-US" sz="1100"/>
                    </a:p>
                  </a:txBody>
                  <a:tcPr marT="91440" marB="91440" anchor="ctr">
                    <a:lnL w="4233" cap="flat" cmpd="sng" algn="ctr">
                      <a:solidFill>
                        <a:srgbClr val="000000"/>
                      </a:solidFill>
                      <a:prstDash val="solid"/>
                      <a:round/>
                      <a:headEnd type="none" w="med" len="med"/>
                      <a:tailEnd type="none" w="med" len="med"/>
                    </a:lnL>
                    <a:lnR w="4233" cap="flat" cmpd="sng" algn="ctr">
                      <a:solidFill>
                        <a:srgbClr val="000000"/>
                      </a:solidFill>
                      <a:prstDash val="solid"/>
                      <a:round/>
                      <a:headEnd type="none" w="med" len="med"/>
                      <a:tailEnd type="none" w="med" len="med"/>
                    </a:lnR>
                    <a:lnT w="4233" cap="flat" cmpd="sng" algn="ctr">
                      <a:solidFill>
                        <a:srgbClr val="000000"/>
                      </a:solidFill>
                      <a:prstDash val="solid"/>
                      <a:round/>
                      <a:headEnd type="none" w="med" len="med"/>
                      <a:tailEnd type="none" w="med" len="med"/>
                    </a:lnT>
                    <a:lnB w="4233"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403E3E"/>
                          </a:solidFill>
                          <a:latin typeface="Calibri (MS)"/>
                          <a:ea typeface="Calibri (MS)"/>
                          <a:cs typeface="Calibri (MS)"/>
                          <a:sym typeface="Calibri (MS)"/>
                        </a:rPr>
                        <a:t>150 Minutes of Moderate or</a:t>
                      </a:r>
                      <a:endParaRPr lang="en-US" sz="1100"/>
                    </a:p>
                    <a:p>
                      <a:pPr algn="ctr">
                        <a:lnSpc>
                          <a:spcPts val="2879"/>
                        </a:lnSpc>
                      </a:pPr>
                      <a:r>
                        <a:rPr lang="en-US" sz="2400">
                          <a:solidFill>
                            <a:srgbClr val="403E3E"/>
                          </a:solidFill>
                          <a:latin typeface="Calibri (MS)"/>
                          <a:ea typeface="Calibri (MS)"/>
                          <a:cs typeface="Calibri (MS)"/>
                          <a:sym typeface="Calibri (MS)"/>
                        </a:rPr>
                        <a:t>75 Minute of Vigorous</a:t>
                      </a:r>
                    </a:p>
                  </a:txBody>
                  <a:tcPr marT="91440" marB="91440" anchor="ctr">
                    <a:lnL w="4233" cap="flat" cmpd="sng" algn="ctr">
                      <a:solidFill>
                        <a:srgbClr val="000000"/>
                      </a:solidFill>
                      <a:prstDash val="solid"/>
                      <a:round/>
                      <a:headEnd type="none" w="med" len="med"/>
                      <a:tailEnd type="none" w="med" len="med"/>
                    </a:lnL>
                    <a:lnR w="4233" cap="flat" cmpd="sng" algn="ctr">
                      <a:solidFill>
                        <a:srgbClr val="000000"/>
                      </a:solidFill>
                      <a:prstDash val="solid"/>
                      <a:round/>
                      <a:headEnd type="none" w="med" len="med"/>
                      <a:tailEnd type="none" w="med" len="med"/>
                    </a:lnR>
                    <a:lnT w="4233" cap="flat" cmpd="sng" algn="ctr">
                      <a:solidFill>
                        <a:srgbClr val="000000"/>
                      </a:solidFill>
                      <a:prstDash val="solid"/>
                      <a:round/>
                      <a:headEnd type="none" w="med" len="med"/>
                      <a:tailEnd type="none" w="med" len="med"/>
                    </a:lnT>
                    <a:lnB w="42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97874">
                <a:tc>
                  <a:txBody>
                    <a:bodyPr/>
                    <a:lstStyle/>
                    <a:p>
                      <a:pPr algn="ctr">
                        <a:lnSpc>
                          <a:spcPts val="2879"/>
                        </a:lnSpc>
                        <a:defRPr/>
                      </a:pPr>
                      <a:r>
                        <a:rPr lang="en-US" sz="2400">
                          <a:solidFill>
                            <a:srgbClr val="403E3E"/>
                          </a:solidFill>
                          <a:latin typeface="Calibri (MS)"/>
                          <a:ea typeface="Calibri (MS)"/>
                          <a:cs typeface="Calibri (MS)"/>
                          <a:sym typeface="Calibri (MS)"/>
                        </a:rPr>
                        <a:t>Strength-Based Activities (involving all major muscle groups) </a:t>
                      </a:r>
                      <a:endParaRPr lang="en-US" sz="1100"/>
                    </a:p>
                  </a:txBody>
                  <a:tcPr marT="91440" marB="91440" anchor="ctr">
                    <a:lnL w="4233" cap="flat" cmpd="sng" algn="ctr">
                      <a:solidFill>
                        <a:srgbClr val="000000"/>
                      </a:solidFill>
                      <a:prstDash val="solid"/>
                      <a:round/>
                      <a:headEnd type="none" w="med" len="med"/>
                      <a:tailEnd type="none" w="med" len="med"/>
                    </a:lnL>
                    <a:lnR w="4233" cap="flat" cmpd="sng" algn="ctr">
                      <a:solidFill>
                        <a:srgbClr val="000000"/>
                      </a:solidFill>
                      <a:prstDash val="solid"/>
                      <a:round/>
                      <a:headEnd type="none" w="med" len="med"/>
                      <a:tailEnd type="none" w="med" len="med"/>
                    </a:lnR>
                    <a:lnT w="4233" cap="flat" cmpd="sng" algn="ctr">
                      <a:solidFill>
                        <a:srgbClr val="000000"/>
                      </a:solidFill>
                      <a:prstDash val="solid"/>
                      <a:round/>
                      <a:headEnd type="none" w="med" len="med"/>
                      <a:tailEnd type="none" w="med" len="med"/>
                    </a:lnT>
                    <a:lnB w="4233"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403E3E"/>
                          </a:solidFill>
                          <a:latin typeface="Calibri (MS)"/>
                          <a:ea typeface="Calibri (MS)"/>
                          <a:cs typeface="Calibri (MS)"/>
                          <a:sym typeface="Calibri (MS)"/>
                        </a:rPr>
                        <a:t>2 Sessions Per Week</a:t>
                      </a:r>
                      <a:endParaRPr lang="en-US" sz="1100"/>
                    </a:p>
                  </a:txBody>
                  <a:tcPr marT="91440" marB="91440" anchor="ctr">
                    <a:lnL w="4233" cap="flat" cmpd="sng" algn="ctr">
                      <a:solidFill>
                        <a:srgbClr val="000000"/>
                      </a:solidFill>
                      <a:prstDash val="solid"/>
                      <a:round/>
                      <a:headEnd type="none" w="med" len="med"/>
                      <a:tailEnd type="none" w="med" len="med"/>
                    </a:lnL>
                    <a:lnR w="4233" cap="flat" cmpd="sng" algn="ctr">
                      <a:solidFill>
                        <a:srgbClr val="000000"/>
                      </a:solidFill>
                      <a:prstDash val="solid"/>
                      <a:round/>
                      <a:headEnd type="none" w="med" len="med"/>
                      <a:tailEnd type="none" w="med" len="med"/>
                    </a:lnR>
                    <a:lnT w="4233" cap="flat" cmpd="sng" algn="ctr">
                      <a:solidFill>
                        <a:srgbClr val="000000"/>
                      </a:solidFill>
                      <a:prstDash val="solid"/>
                      <a:round/>
                      <a:headEnd type="none" w="med" len="med"/>
                      <a:tailEnd type="none" w="med" len="med"/>
                    </a:lnT>
                    <a:lnB w="4233"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403E3E"/>
                          </a:solidFill>
                          <a:latin typeface="Calibri (MS)"/>
                          <a:ea typeface="Calibri (MS)"/>
                          <a:cs typeface="Calibri (MS)"/>
                          <a:sym typeface="Calibri (MS)"/>
                        </a:rPr>
                        <a:t>2 Sessions Per Week</a:t>
                      </a:r>
                      <a:endParaRPr lang="en-US" sz="1100"/>
                    </a:p>
                  </a:txBody>
                  <a:tcPr marT="91440" marB="91440" anchor="ctr">
                    <a:lnL w="4233" cap="flat" cmpd="sng" algn="ctr">
                      <a:solidFill>
                        <a:srgbClr val="000000"/>
                      </a:solidFill>
                      <a:prstDash val="solid"/>
                      <a:round/>
                      <a:headEnd type="none" w="med" len="med"/>
                      <a:tailEnd type="none" w="med" len="med"/>
                    </a:lnL>
                    <a:lnR w="4233" cap="flat" cmpd="sng" algn="ctr">
                      <a:solidFill>
                        <a:srgbClr val="000000"/>
                      </a:solidFill>
                      <a:prstDash val="solid"/>
                      <a:round/>
                      <a:headEnd type="none" w="med" len="med"/>
                      <a:tailEnd type="none" w="med" len="med"/>
                    </a:lnR>
                    <a:lnT w="4233" cap="flat" cmpd="sng" algn="ctr">
                      <a:solidFill>
                        <a:srgbClr val="000000"/>
                      </a:solidFill>
                      <a:prstDash val="solid"/>
                      <a:round/>
                      <a:headEnd type="none" w="med" len="med"/>
                      <a:tailEnd type="none" w="med" len="med"/>
                    </a:lnT>
                    <a:lnB w="42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grpSp>
        <p:nvGrpSpPr>
          <p:cNvPr id="2" name="Group 2"/>
          <p:cNvGrpSpPr/>
          <p:nvPr/>
        </p:nvGrpSpPr>
        <p:grpSpPr>
          <a:xfrm>
            <a:off x="11672075" y="2769440"/>
            <a:ext cx="5587174" cy="4946809"/>
            <a:chOff x="0" y="0"/>
            <a:chExt cx="7449565" cy="6595746"/>
          </a:xfrm>
        </p:grpSpPr>
        <p:sp>
          <p:nvSpPr>
            <p:cNvPr id="3" name="Freeform 3"/>
            <p:cNvSpPr/>
            <p:nvPr/>
          </p:nvSpPr>
          <p:spPr>
            <a:xfrm>
              <a:off x="0" y="0"/>
              <a:ext cx="7449566" cy="6595745"/>
            </a:xfrm>
            <a:custGeom>
              <a:avLst/>
              <a:gdLst/>
              <a:ahLst/>
              <a:cxnLst/>
              <a:rect l="l" t="t" r="r" b="b"/>
              <a:pathLst>
                <a:path w="7449566" h="6595745">
                  <a:moveTo>
                    <a:pt x="0" y="0"/>
                  </a:moveTo>
                  <a:lnTo>
                    <a:pt x="7449566" y="0"/>
                  </a:lnTo>
                  <a:lnTo>
                    <a:pt x="7449566" y="6595745"/>
                  </a:lnTo>
                  <a:lnTo>
                    <a:pt x="0" y="6595745"/>
                  </a:lnTo>
                  <a:lnTo>
                    <a:pt x="0" y="0"/>
                  </a:lnTo>
                  <a:close/>
                </a:path>
              </a:pathLst>
            </a:custGeom>
            <a:blipFill>
              <a:blip r:embed="rId2"/>
              <a:stretch>
                <a:fillRect/>
              </a:stretch>
            </a:blipFill>
          </p:spPr>
        </p:sp>
      </p:grpSp>
      <p:sp>
        <p:nvSpPr>
          <p:cNvPr id="4" name="TextBox 4"/>
          <p:cNvSpPr txBox="1"/>
          <p:nvPr/>
        </p:nvSpPr>
        <p:spPr>
          <a:xfrm>
            <a:off x="1028700" y="1010652"/>
            <a:ext cx="15728357" cy="1390613"/>
          </a:xfrm>
          <a:prstGeom prst="rect">
            <a:avLst/>
          </a:prstGeom>
        </p:spPr>
        <p:txBody>
          <a:bodyPr lIns="0" tIns="0" rIns="0" bIns="0" rtlCol="0" anchor="t">
            <a:spAutoFit/>
          </a:bodyPr>
          <a:lstStyle/>
          <a:p>
            <a:pPr algn="l">
              <a:lnSpc>
                <a:spcPts val="7630"/>
              </a:lnSpc>
            </a:pPr>
            <a:r>
              <a:rPr lang="en-US" sz="6359" b="1">
                <a:solidFill>
                  <a:srgbClr val="403E3E"/>
                </a:solidFill>
                <a:latin typeface="Calibri (MS) Bold"/>
                <a:ea typeface="Calibri (MS) Bold"/>
                <a:cs typeface="Calibri (MS) Bold"/>
                <a:sym typeface="Calibri (MS) Bold"/>
              </a:rPr>
              <a:t>A Closer Look Diet Govt Guideline</a:t>
            </a:r>
          </a:p>
        </p:txBody>
      </p:sp>
      <p:sp>
        <p:nvSpPr>
          <p:cNvPr id="5" name="TextBox 5"/>
          <p:cNvSpPr txBox="1"/>
          <p:nvPr/>
        </p:nvSpPr>
        <p:spPr>
          <a:xfrm>
            <a:off x="1028700" y="3403095"/>
            <a:ext cx="9720808" cy="4114465"/>
          </a:xfrm>
          <a:prstGeom prst="rect">
            <a:avLst/>
          </a:prstGeom>
        </p:spPr>
        <p:txBody>
          <a:bodyPr lIns="0" tIns="0" rIns="0" bIns="0" rtlCol="0" anchor="t">
            <a:spAutoFit/>
          </a:bodyPr>
          <a:lstStyle/>
          <a:p>
            <a:pPr marL="699770" lvl="3" indent="-174942" algn="l">
              <a:lnSpc>
                <a:spcPts val="3480"/>
              </a:lnSpc>
              <a:buAutoNum type="arabicPeriod"/>
            </a:pPr>
            <a:r>
              <a:rPr lang="en-US" sz="2900" b="1">
                <a:solidFill>
                  <a:srgbClr val="403E3E"/>
                </a:solidFill>
                <a:latin typeface="Calibri (MS) Bold"/>
                <a:ea typeface="Calibri (MS) Bold"/>
                <a:cs typeface="Calibri (MS) Bold"/>
                <a:sym typeface="Calibri (MS) Bold"/>
              </a:rPr>
              <a:t>Carbohydrates: </a:t>
            </a:r>
            <a:r>
              <a:rPr lang="en-US" sz="2900">
                <a:solidFill>
                  <a:srgbClr val="403E3E"/>
                </a:solidFill>
                <a:latin typeface="Calibri (MS)"/>
                <a:ea typeface="Calibri (MS)"/>
                <a:cs typeface="Calibri (MS)"/>
                <a:sym typeface="Calibri (MS)"/>
              </a:rPr>
              <a:t>should make up around 50% of your dietary intake</a:t>
            </a:r>
            <a:r>
              <a:rPr lang="en-US" sz="2900" b="1">
                <a:solidFill>
                  <a:srgbClr val="403E3E"/>
                </a:solidFill>
                <a:latin typeface="Calibri (MS) Bold"/>
                <a:ea typeface="Calibri (MS) Bold"/>
                <a:cs typeface="Calibri (MS) Bold"/>
                <a:sym typeface="Calibri (MS) Bold"/>
              </a:rPr>
              <a:t>.</a:t>
            </a:r>
          </a:p>
          <a:p>
            <a:pPr marL="699770" lvl="3" indent="-174942" algn="l">
              <a:lnSpc>
                <a:spcPts val="3480"/>
              </a:lnSpc>
              <a:buAutoNum type="arabicPeriod"/>
            </a:pPr>
            <a:r>
              <a:rPr lang="en-US" sz="2900" b="1">
                <a:solidFill>
                  <a:srgbClr val="403E3E"/>
                </a:solidFill>
                <a:latin typeface="Calibri (MS) Bold"/>
                <a:ea typeface="Calibri (MS) Bold"/>
                <a:cs typeface="Calibri (MS) Bold"/>
                <a:sym typeface="Calibri (MS) Bold"/>
              </a:rPr>
              <a:t>Protein: </a:t>
            </a:r>
            <a:r>
              <a:rPr lang="en-US" sz="2900">
                <a:solidFill>
                  <a:srgbClr val="403E3E"/>
                </a:solidFill>
                <a:latin typeface="Calibri (MS)"/>
                <a:ea typeface="Calibri (MS)"/>
                <a:cs typeface="Calibri (MS)"/>
                <a:sym typeface="Calibri (MS)"/>
              </a:rPr>
              <a:t>should make up around 15% of your dietary intake</a:t>
            </a:r>
          </a:p>
          <a:p>
            <a:pPr marL="699770" lvl="3" indent="-174942" algn="l">
              <a:lnSpc>
                <a:spcPts val="3480"/>
              </a:lnSpc>
              <a:buAutoNum type="arabicPeriod"/>
            </a:pPr>
            <a:r>
              <a:rPr lang="en-US" sz="2900" b="1">
                <a:solidFill>
                  <a:srgbClr val="403E3E"/>
                </a:solidFill>
                <a:latin typeface="Calibri (MS) Bold"/>
                <a:ea typeface="Calibri (MS) Bold"/>
                <a:cs typeface="Calibri (MS) Bold"/>
                <a:sym typeface="Calibri (MS) Bold"/>
              </a:rPr>
              <a:t>Fat: </a:t>
            </a:r>
            <a:r>
              <a:rPr lang="en-US" sz="2900">
                <a:solidFill>
                  <a:srgbClr val="403E3E"/>
                </a:solidFill>
                <a:latin typeface="Calibri (MS)"/>
                <a:ea typeface="Calibri (MS)"/>
                <a:cs typeface="Calibri (MS)"/>
                <a:sym typeface="Calibri (MS)"/>
              </a:rPr>
              <a:t>should make up maximum 35% of your dietary intake</a:t>
            </a:r>
          </a:p>
          <a:p>
            <a:pPr marL="699770" lvl="3" indent="-174942" algn="l">
              <a:lnSpc>
                <a:spcPts val="3480"/>
              </a:lnSpc>
              <a:buAutoNum type="arabicPeriod"/>
            </a:pPr>
            <a:r>
              <a:rPr lang="en-US" sz="2900" b="1">
                <a:solidFill>
                  <a:srgbClr val="403E3E"/>
                </a:solidFill>
                <a:latin typeface="Calibri (MS) Bold"/>
                <a:ea typeface="Calibri (MS) Bold"/>
                <a:cs typeface="Calibri (MS) Bold"/>
                <a:sym typeface="Calibri (MS) Bold"/>
              </a:rPr>
              <a:t>Saturated Fat: </a:t>
            </a:r>
            <a:r>
              <a:rPr lang="en-US" sz="2900">
                <a:solidFill>
                  <a:srgbClr val="403E3E"/>
                </a:solidFill>
                <a:latin typeface="Calibri (MS)"/>
                <a:ea typeface="Calibri (MS)"/>
                <a:cs typeface="Calibri (MS)"/>
                <a:sym typeface="Calibri (MS)"/>
              </a:rPr>
              <a:t>should make up max 11% of your dietary intake</a:t>
            </a:r>
          </a:p>
          <a:p>
            <a:pPr marL="699770" lvl="3" indent="-174942" algn="l">
              <a:lnSpc>
                <a:spcPts val="3480"/>
              </a:lnSpc>
              <a:buAutoNum type="arabicPeriod"/>
            </a:pPr>
            <a:r>
              <a:rPr lang="en-US" sz="2900" b="1">
                <a:solidFill>
                  <a:srgbClr val="403E3E"/>
                </a:solidFill>
                <a:latin typeface="Calibri (MS) Bold"/>
                <a:ea typeface="Calibri (MS) Bold"/>
                <a:cs typeface="Calibri (MS) Bold"/>
                <a:sym typeface="Calibri (MS) Bold"/>
              </a:rPr>
              <a:t>Sugar: </a:t>
            </a:r>
            <a:r>
              <a:rPr lang="en-US" sz="2900">
                <a:solidFill>
                  <a:srgbClr val="403E3E"/>
                </a:solidFill>
                <a:latin typeface="Calibri (MS)"/>
                <a:ea typeface="Calibri (MS)"/>
                <a:cs typeface="Calibri (MS)"/>
                <a:sym typeface="Calibri (MS)"/>
              </a:rPr>
              <a:t>should make up max 11% of your dietary intake</a:t>
            </a:r>
          </a:p>
          <a:p>
            <a:pPr marL="699770" lvl="3" indent="-174942" algn="l">
              <a:lnSpc>
                <a:spcPts val="3480"/>
              </a:lnSpc>
              <a:buAutoNum type="arabicPeriod"/>
            </a:pPr>
            <a:r>
              <a:rPr lang="en-US" sz="2900" b="1">
                <a:solidFill>
                  <a:srgbClr val="403E3E"/>
                </a:solidFill>
                <a:latin typeface="Calibri (MS) Bold"/>
                <a:ea typeface="Calibri (MS) Bold"/>
                <a:cs typeface="Calibri (MS) Bold"/>
                <a:sym typeface="Calibri (MS) Bold"/>
              </a:rPr>
              <a:t>Fiber: </a:t>
            </a:r>
            <a:r>
              <a:rPr lang="en-US" sz="2900">
                <a:solidFill>
                  <a:srgbClr val="403E3E"/>
                </a:solidFill>
                <a:latin typeface="Calibri (MS)"/>
                <a:ea typeface="Calibri (MS)"/>
                <a:cs typeface="Calibri (MS)"/>
                <a:sym typeface="Calibri (MS)"/>
              </a:rPr>
              <a:t>adults should get 30g or more per day</a:t>
            </a:r>
          </a:p>
          <a:p>
            <a:pPr marL="699770" lvl="3" indent="-174942" algn="l">
              <a:lnSpc>
                <a:spcPts val="3480"/>
              </a:lnSpc>
              <a:buAutoNum type="arabicPeriod"/>
            </a:pPr>
            <a:r>
              <a:rPr lang="en-US" sz="2900" b="1">
                <a:solidFill>
                  <a:srgbClr val="403E3E"/>
                </a:solidFill>
                <a:latin typeface="Calibri (MS) Bold"/>
                <a:ea typeface="Calibri (MS) Bold"/>
                <a:cs typeface="Calibri (MS) Bold"/>
                <a:sym typeface="Calibri (MS) Bold"/>
              </a:rPr>
              <a:t>Fruit &amp; Vegetables: </a:t>
            </a:r>
            <a:r>
              <a:rPr lang="en-US" sz="2900">
                <a:solidFill>
                  <a:srgbClr val="403E3E"/>
                </a:solidFill>
                <a:latin typeface="Calibri (MS)"/>
                <a:ea typeface="Calibri (MS)"/>
                <a:cs typeface="Calibri (MS)"/>
                <a:sym typeface="Calibri (MS)"/>
              </a:rPr>
              <a:t>at least 5 portions per day (1 portion equals 80g)</a:t>
            </a:r>
          </a:p>
        </p:txBody>
      </p:sp>
      <p:sp>
        <p:nvSpPr>
          <p:cNvPr id="6" name="TextBox 6"/>
          <p:cNvSpPr txBox="1"/>
          <p:nvPr/>
        </p:nvSpPr>
        <p:spPr>
          <a:xfrm>
            <a:off x="1028700" y="2512265"/>
            <a:ext cx="6040942" cy="857324"/>
          </a:xfrm>
          <a:prstGeom prst="rect">
            <a:avLst/>
          </a:prstGeom>
        </p:spPr>
        <p:txBody>
          <a:bodyPr lIns="0" tIns="0" rIns="0" bIns="0" rtlCol="0" anchor="t">
            <a:spAutoFit/>
          </a:bodyPr>
          <a:lstStyle/>
          <a:p>
            <a:pPr algn="l">
              <a:lnSpc>
                <a:spcPts val="4776"/>
              </a:lnSpc>
            </a:pPr>
            <a:r>
              <a:rPr lang="en-US" sz="3980" b="1">
                <a:solidFill>
                  <a:srgbClr val="403E3E"/>
                </a:solidFill>
                <a:latin typeface="Calibri (MS) Bold"/>
                <a:ea typeface="Calibri (MS) Bold"/>
                <a:cs typeface="Calibri (MS) Bold"/>
                <a:sym typeface="Calibri (MS) Bold"/>
              </a:rPr>
              <a:t>GOVERNMENT GUIDELINES</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CE6"/>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849142" y="2169495"/>
          <a:ext cx="10972800" cy="7454904"/>
        </p:xfrm>
        <a:graphic>
          <a:graphicData uri="http://schemas.openxmlformats.org/drawingml/2006/table">
            <a:tbl>
              <a:tblPr/>
              <a:tblGrid>
                <a:gridCol w="2739575">
                  <a:extLst>
                    <a:ext uri="{9D8B030D-6E8A-4147-A177-3AD203B41FA5}">
                      <a16:colId xmlns:a16="http://schemas.microsoft.com/office/drawing/2014/main" val="20000"/>
                    </a:ext>
                  </a:extLst>
                </a:gridCol>
                <a:gridCol w="2609645">
                  <a:extLst>
                    <a:ext uri="{9D8B030D-6E8A-4147-A177-3AD203B41FA5}">
                      <a16:colId xmlns:a16="http://schemas.microsoft.com/office/drawing/2014/main" val="20001"/>
                    </a:ext>
                  </a:extLst>
                </a:gridCol>
                <a:gridCol w="2486583">
                  <a:extLst>
                    <a:ext uri="{9D8B030D-6E8A-4147-A177-3AD203B41FA5}">
                      <a16:colId xmlns:a16="http://schemas.microsoft.com/office/drawing/2014/main" val="20002"/>
                    </a:ext>
                  </a:extLst>
                </a:gridCol>
                <a:gridCol w="3136997">
                  <a:extLst>
                    <a:ext uri="{9D8B030D-6E8A-4147-A177-3AD203B41FA5}">
                      <a16:colId xmlns:a16="http://schemas.microsoft.com/office/drawing/2014/main" val="20003"/>
                    </a:ext>
                  </a:extLst>
                </a:gridCol>
              </a:tblGrid>
              <a:tr h="1393710">
                <a:tc>
                  <a:txBody>
                    <a:bodyPr/>
                    <a:lstStyle/>
                    <a:p>
                      <a:pPr algn="l">
                        <a:lnSpc>
                          <a:spcPts val="1679"/>
                        </a:lnSpc>
                        <a:defRPr/>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400"/>
                        </a:lnSpc>
                        <a:defRPr/>
                      </a:pPr>
                      <a:r>
                        <a:rPr lang="en-US" sz="2000" b="1">
                          <a:solidFill>
                            <a:srgbClr val="000000"/>
                          </a:solidFill>
                          <a:latin typeface="Calibri (MS) Bold"/>
                          <a:ea typeface="Calibri (MS) Bold"/>
                          <a:cs typeface="Calibri (MS) Bold"/>
                          <a:sym typeface="Calibri (MS) Bold"/>
                        </a:rPr>
                        <a:t>Dans Current Total Intake (grams/ calories/ portions)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400"/>
                        </a:lnSpc>
                        <a:defRPr/>
                      </a:pPr>
                      <a:r>
                        <a:rPr lang="en-US" sz="2000" b="1">
                          <a:solidFill>
                            <a:srgbClr val="000000"/>
                          </a:solidFill>
                          <a:latin typeface="Calibri (MS) Bold"/>
                          <a:ea typeface="Calibri (MS) Bold"/>
                          <a:cs typeface="Calibri (MS) Bold"/>
                          <a:sym typeface="Calibri (MS) Bold"/>
                        </a:rPr>
                        <a:t>Dans Recommended Intake (grams/ calories/ portions)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400"/>
                        </a:lnSpc>
                        <a:defRPr/>
                      </a:pPr>
                      <a:r>
                        <a:rPr lang="en-US" sz="2000" b="1">
                          <a:solidFill>
                            <a:srgbClr val="000000"/>
                          </a:solidFill>
                          <a:latin typeface="Calibri (MS) Bold"/>
                          <a:ea typeface="Calibri (MS) Bold"/>
                          <a:cs typeface="Calibri (MS) Bold"/>
                          <a:sym typeface="Calibri (MS) Bold"/>
                        </a:rPr>
                        <a:t>Comment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73466">
                <a:tc>
                  <a:txBody>
                    <a:bodyPr/>
                    <a:lstStyle/>
                    <a:p>
                      <a:pPr algn="ctr">
                        <a:lnSpc>
                          <a:spcPts val="2879"/>
                        </a:lnSpc>
                        <a:defRPr/>
                      </a:pPr>
                      <a:r>
                        <a:rPr lang="en-US" sz="2400" b="1">
                          <a:solidFill>
                            <a:srgbClr val="000000"/>
                          </a:solidFill>
                          <a:latin typeface="Calibri (MS) Bold"/>
                          <a:ea typeface="Calibri (MS) Bold"/>
                          <a:cs typeface="Calibri (MS) Bold"/>
                          <a:sym typeface="Calibri (MS) Bold"/>
                        </a:rPr>
                        <a:t>Calories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Approx 2700</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Approx 2500</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b="1">
                          <a:solidFill>
                            <a:srgbClr val="FF0000"/>
                          </a:solidFill>
                          <a:latin typeface="Calibri (MS) Bold"/>
                          <a:ea typeface="Calibri (MS) Bold"/>
                          <a:cs typeface="Calibri (MS) Bold"/>
                          <a:sym typeface="Calibri (MS) Bold"/>
                        </a:rPr>
                        <a:t>Over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73466">
                <a:tc>
                  <a:txBody>
                    <a:bodyPr/>
                    <a:lstStyle/>
                    <a:p>
                      <a:pPr algn="ctr">
                        <a:lnSpc>
                          <a:spcPts val="2879"/>
                        </a:lnSpc>
                        <a:defRPr/>
                      </a:pPr>
                      <a:r>
                        <a:rPr lang="en-US" sz="2400" b="1">
                          <a:solidFill>
                            <a:srgbClr val="000000"/>
                          </a:solidFill>
                          <a:latin typeface="Calibri (MS) Bold"/>
                          <a:ea typeface="Calibri (MS) Bold"/>
                          <a:cs typeface="Calibri (MS) Bold"/>
                          <a:sym typeface="Calibri (MS) Bold"/>
                        </a:rPr>
                        <a:t>Protein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126g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105g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b="1">
                          <a:solidFill>
                            <a:srgbClr val="00B050"/>
                          </a:solidFill>
                          <a:latin typeface="Calibri (MS) Bold"/>
                          <a:ea typeface="Calibri (MS) Bold"/>
                          <a:cs typeface="Calibri (MS) Bold"/>
                          <a:sym typeface="Calibri (MS) Bold"/>
                        </a:rPr>
                        <a:t>Slightly Over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73466">
                <a:tc>
                  <a:txBody>
                    <a:bodyPr/>
                    <a:lstStyle/>
                    <a:p>
                      <a:pPr algn="ctr">
                        <a:lnSpc>
                          <a:spcPts val="2879"/>
                        </a:lnSpc>
                        <a:defRPr/>
                      </a:pPr>
                      <a:r>
                        <a:rPr lang="en-US" sz="2400" b="1">
                          <a:solidFill>
                            <a:srgbClr val="000000"/>
                          </a:solidFill>
                          <a:latin typeface="Calibri (MS) Bold"/>
                          <a:ea typeface="Calibri (MS) Bold"/>
                          <a:cs typeface="Calibri (MS) Bold"/>
                          <a:sym typeface="Calibri (MS) Bold"/>
                        </a:rPr>
                        <a:t>Carbohydrates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350g</a:t>
                      </a:r>
                      <a:r>
                        <a:rPr lang="en-US" sz="2400">
                          <a:solidFill>
                            <a:srgbClr val="ED8E05"/>
                          </a:solidFill>
                          <a:latin typeface="Calibri (MS)"/>
                          <a:ea typeface="Calibri (MS)"/>
                          <a:cs typeface="Calibri (MS)"/>
                          <a:sym typeface="Calibri (MS)"/>
                        </a:rPr>
                        <a:t>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350g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b="1">
                          <a:solidFill>
                            <a:srgbClr val="00B050"/>
                          </a:solidFill>
                          <a:latin typeface="Calibri (MS) Bold"/>
                          <a:ea typeface="Calibri (MS) Bold"/>
                          <a:cs typeface="Calibri (MS) Bold"/>
                          <a:sym typeface="Calibri (MS) Bold"/>
                        </a:rPr>
                        <a:t>On Target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73466">
                <a:tc>
                  <a:txBody>
                    <a:bodyPr/>
                    <a:lstStyle/>
                    <a:p>
                      <a:pPr algn="ctr">
                        <a:lnSpc>
                          <a:spcPts val="2879"/>
                        </a:lnSpc>
                        <a:defRPr/>
                      </a:pPr>
                      <a:r>
                        <a:rPr lang="en-US" sz="2400" b="1">
                          <a:solidFill>
                            <a:srgbClr val="000000"/>
                          </a:solidFill>
                          <a:latin typeface="Calibri (MS) Bold"/>
                          <a:ea typeface="Calibri (MS) Bold"/>
                          <a:cs typeface="Calibri (MS) Bold"/>
                          <a:sym typeface="Calibri (MS) Bold"/>
                        </a:rPr>
                        <a:t>Fats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100g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≤109g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b="1">
                          <a:solidFill>
                            <a:srgbClr val="00B050"/>
                          </a:solidFill>
                          <a:latin typeface="Calibri (MS) Bold"/>
                          <a:ea typeface="Calibri (MS) Bold"/>
                          <a:cs typeface="Calibri (MS) Bold"/>
                          <a:sym typeface="Calibri (MS) Bold"/>
                        </a:rPr>
                        <a:t>On Target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73466">
                <a:tc>
                  <a:txBody>
                    <a:bodyPr/>
                    <a:lstStyle/>
                    <a:p>
                      <a:pPr algn="ctr">
                        <a:lnSpc>
                          <a:spcPts val="2879"/>
                        </a:lnSpc>
                        <a:defRPr/>
                      </a:pPr>
                      <a:r>
                        <a:rPr lang="en-US" sz="2400" b="1">
                          <a:solidFill>
                            <a:srgbClr val="000000"/>
                          </a:solidFill>
                          <a:latin typeface="Calibri (MS) Bold"/>
                          <a:ea typeface="Calibri (MS) Bold"/>
                          <a:cs typeface="Calibri (MS) Bold"/>
                          <a:sym typeface="Calibri (MS) Bold"/>
                        </a:rPr>
                        <a:t>Saturated fat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25g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≤34g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b="1">
                          <a:solidFill>
                            <a:srgbClr val="00B050"/>
                          </a:solidFill>
                          <a:latin typeface="Calibri (MS) Bold"/>
                          <a:ea typeface="Calibri (MS) Bold"/>
                          <a:cs typeface="Calibri (MS) Bold"/>
                          <a:sym typeface="Calibri (MS) Bold"/>
                        </a:rPr>
                        <a:t>On Target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73466">
                <a:tc>
                  <a:txBody>
                    <a:bodyPr/>
                    <a:lstStyle/>
                    <a:p>
                      <a:pPr algn="ctr">
                        <a:lnSpc>
                          <a:spcPts val="2879"/>
                        </a:lnSpc>
                        <a:defRPr/>
                      </a:pPr>
                      <a:r>
                        <a:rPr lang="en-US" sz="2400" b="1">
                          <a:solidFill>
                            <a:srgbClr val="000000"/>
                          </a:solidFill>
                          <a:latin typeface="Calibri (MS) Bold"/>
                          <a:ea typeface="Calibri (MS) Bold"/>
                          <a:cs typeface="Calibri (MS) Bold"/>
                          <a:sym typeface="Calibri (MS) Bold"/>
                        </a:rPr>
                        <a:t>Salt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4g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≤6g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b="1">
                          <a:solidFill>
                            <a:srgbClr val="00B050"/>
                          </a:solidFill>
                          <a:latin typeface="Calibri (MS) Bold"/>
                          <a:ea typeface="Calibri (MS) Bold"/>
                          <a:cs typeface="Calibri (MS) Bold"/>
                          <a:sym typeface="Calibri (MS) Bold"/>
                        </a:rPr>
                        <a:t>On Target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73466">
                <a:tc>
                  <a:txBody>
                    <a:bodyPr/>
                    <a:lstStyle/>
                    <a:p>
                      <a:pPr algn="ctr">
                        <a:lnSpc>
                          <a:spcPts val="2879"/>
                        </a:lnSpc>
                        <a:defRPr/>
                      </a:pPr>
                      <a:r>
                        <a:rPr lang="en-US" sz="2400" b="1">
                          <a:solidFill>
                            <a:srgbClr val="000000"/>
                          </a:solidFill>
                          <a:latin typeface="Calibri (MS) Bold"/>
                          <a:ea typeface="Calibri (MS) Bold"/>
                          <a:cs typeface="Calibri (MS) Bold"/>
                          <a:sym typeface="Calibri (MS) Bold"/>
                        </a:rPr>
                        <a:t>Sugar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21g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≤35g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b="1">
                          <a:solidFill>
                            <a:srgbClr val="00B050"/>
                          </a:solidFill>
                          <a:latin typeface="Calibri (MS) Bold"/>
                          <a:ea typeface="Calibri (MS) Bold"/>
                          <a:cs typeface="Calibri (MS) Bold"/>
                          <a:sym typeface="Calibri (MS) Bold"/>
                        </a:rPr>
                        <a:t>On Target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73466">
                <a:tc>
                  <a:txBody>
                    <a:bodyPr/>
                    <a:lstStyle/>
                    <a:p>
                      <a:pPr algn="ctr">
                        <a:lnSpc>
                          <a:spcPts val="2879"/>
                        </a:lnSpc>
                        <a:defRPr/>
                      </a:pPr>
                      <a:r>
                        <a:rPr lang="en-US" sz="2400" b="1">
                          <a:solidFill>
                            <a:srgbClr val="000000"/>
                          </a:solidFill>
                          <a:latin typeface="Calibri (MS) Bold"/>
                          <a:ea typeface="Calibri (MS) Bold"/>
                          <a:cs typeface="Calibri (MS) Bold"/>
                          <a:sym typeface="Calibri (MS) Bold"/>
                        </a:rPr>
                        <a:t>Fibre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27g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≥30g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b="1">
                          <a:solidFill>
                            <a:srgbClr val="FF0000"/>
                          </a:solidFill>
                          <a:latin typeface="Calibri (MS) Bold"/>
                          <a:ea typeface="Calibri (MS) Bold"/>
                          <a:cs typeface="Calibri (MS) Bold"/>
                          <a:sym typeface="Calibri (MS) Bold"/>
                        </a:rPr>
                        <a:t>Below</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73466">
                <a:tc>
                  <a:txBody>
                    <a:bodyPr/>
                    <a:lstStyle/>
                    <a:p>
                      <a:pPr algn="ctr">
                        <a:lnSpc>
                          <a:spcPts val="2879"/>
                        </a:lnSpc>
                        <a:defRPr/>
                      </a:pPr>
                      <a:r>
                        <a:rPr lang="en-US" sz="2400" b="1">
                          <a:solidFill>
                            <a:srgbClr val="000000"/>
                          </a:solidFill>
                          <a:latin typeface="Calibri (MS) Bold"/>
                          <a:ea typeface="Calibri (MS) Bold"/>
                          <a:cs typeface="Calibri (MS) Bold"/>
                          <a:sym typeface="Calibri (MS) Bold"/>
                        </a:rPr>
                        <a:t>Fruit and veg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7</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a:solidFill>
                            <a:srgbClr val="000000"/>
                          </a:solidFill>
                          <a:latin typeface="Calibri (MS)"/>
                          <a:ea typeface="Calibri (MS)"/>
                          <a:cs typeface="Calibri (MS)"/>
                          <a:sym typeface="Calibri (MS)"/>
                        </a:rPr>
                        <a:t>≥ 5 portions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879"/>
                        </a:lnSpc>
                        <a:defRPr/>
                      </a:pPr>
                      <a:r>
                        <a:rPr lang="en-US" sz="2400" b="1">
                          <a:solidFill>
                            <a:srgbClr val="00B050"/>
                          </a:solidFill>
                          <a:latin typeface="Calibri (MS) Bold"/>
                          <a:ea typeface="Calibri (MS) Bold"/>
                          <a:cs typeface="Calibri (MS) Bold"/>
                          <a:sym typeface="Calibri (MS) Bold"/>
                        </a:rPr>
                        <a:t>Slightly Over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pSp>
        <p:nvGrpSpPr>
          <p:cNvPr id="3" name="Group 3"/>
          <p:cNvGrpSpPr/>
          <p:nvPr/>
        </p:nvGrpSpPr>
        <p:grpSpPr>
          <a:xfrm rot="669562">
            <a:off x="4546269" y="2467133"/>
            <a:ext cx="1368552" cy="954596"/>
            <a:chOff x="0" y="0"/>
            <a:chExt cx="1824736" cy="1272794"/>
          </a:xfrm>
        </p:grpSpPr>
        <p:sp>
          <p:nvSpPr>
            <p:cNvPr id="4" name="Freeform 4"/>
            <p:cNvSpPr/>
            <p:nvPr/>
          </p:nvSpPr>
          <p:spPr>
            <a:xfrm>
              <a:off x="0" y="0"/>
              <a:ext cx="1824736" cy="1272794"/>
            </a:xfrm>
            <a:custGeom>
              <a:avLst/>
              <a:gdLst/>
              <a:ahLst/>
              <a:cxnLst/>
              <a:rect l="l" t="t" r="r" b="b"/>
              <a:pathLst>
                <a:path w="1824736" h="1272794">
                  <a:moveTo>
                    <a:pt x="0" y="0"/>
                  </a:moveTo>
                  <a:lnTo>
                    <a:pt x="1824736" y="0"/>
                  </a:lnTo>
                  <a:lnTo>
                    <a:pt x="1824736" y="1272794"/>
                  </a:lnTo>
                  <a:lnTo>
                    <a:pt x="0" y="1272794"/>
                  </a:lnTo>
                  <a:lnTo>
                    <a:pt x="0" y="0"/>
                  </a:lnTo>
                  <a:close/>
                </a:path>
              </a:pathLst>
            </a:custGeom>
            <a:blipFill>
              <a:blip r:embed="rId2"/>
              <a:stretch>
                <a:fillRect t="-177" b="-177"/>
              </a:stretch>
            </a:blipFill>
          </p:spPr>
        </p:sp>
      </p:grpSp>
      <p:sp>
        <p:nvSpPr>
          <p:cNvPr id="5" name="TextBox 5"/>
          <p:cNvSpPr txBox="1"/>
          <p:nvPr/>
        </p:nvSpPr>
        <p:spPr>
          <a:xfrm>
            <a:off x="3633089" y="251619"/>
            <a:ext cx="11021821" cy="1390613"/>
          </a:xfrm>
          <a:prstGeom prst="rect">
            <a:avLst/>
          </a:prstGeom>
        </p:spPr>
        <p:txBody>
          <a:bodyPr lIns="0" tIns="0" rIns="0" bIns="0" rtlCol="0" anchor="t">
            <a:spAutoFit/>
          </a:bodyPr>
          <a:lstStyle/>
          <a:p>
            <a:pPr algn="ctr">
              <a:lnSpc>
                <a:spcPts val="7630"/>
              </a:lnSpc>
            </a:pPr>
            <a:r>
              <a:rPr lang="en-US" sz="6359" b="1">
                <a:solidFill>
                  <a:srgbClr val="403E3E"/>
                </a:solidFill>
                <a:latin typeface="Calibri (MS) Bold"/>
                <a:ea typeface="Calibri (MS) Bold"/>
                <a:cs typeface="Calibri (MS) Bold"/>
                <a:sym typeface="Calibri (MS) Bold"/>
              </a:rPr>
              <a:t>A Closer Look At Dan’s Diet</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2420</Words>
  <Application>Microsoft Office PowerPoint</Application>
  <PresentationFormat>Custom</PresentationFormat>
  <Paragraphs>258</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Calibri (MS) Italics</vt:lpstr>
      <vt:lpstr>Calibri (MS)</vt:lpstr>
      <vt:lpstr>Arial</vt:lpstr>
      <vt:lpstr>Calibri (MS) Bold</vt:lpstr>
      <vt:lpstr>Calibri (MS)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 candiceleila.pptx.pptx</dc:title>
  <cp:lastModifiedBy>Moorche</cp:lastModifiedBy>
  <cp:revision>2</cp:revision>
  <dcterms:created xsi:type="dcterms:W3CDTF">2006-08-16T00:00:00Z</dcterms:created>
  <dcterms:modified xsi:type="dcterms:W3CDTF">2025-11-23T18:27:07Z</dcterms:modified>
  <dc:identifier>DAG5iRt2ikM</dc:identifier>
</cp:coreProperties>
</file>